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3" r:id="rId4"/>
    <p:sldId id="260" r:id="rId5"/>
    <p:sldId id="313" r:id="rId6"/>
    <p:sldId id="314" r:id="rId7"/>
    <p:sldId id="303" r:id="rId8"/>
    <p:sldId id="263" r:id="rId9"/>
    <p:sldId id="279" r:id="rId10"/>
    <p:sldId id="278" r:id="rId11"/>
    <p:sldId id="262" r:id="rId12"/>
    <p:sldId id="283" r:id="rId13"/>
    <p:sldId id="284" r:id="rId14"/>
    <p:sldId id="274" r:id="rId15"/>
    <p:sldId id="282" r:id="rId16"/>
    <p:sldId id="281" r:id="rId17"/>
    <p:sldId id="261" r:id="rId18"/>
    <p:sldId id="291" r:id="rId19"/>
    <p:sldId id="293" r:id="rId20"/>
    <p:sldId id="297" r:id="rId21"/>
    <p:sldId id="298" r:id="rId22"/>
    <p:sldId id="299" r:id="rId23"/>
    <p:sldId id="301" r:id="rId24"/>
    <p:sldId id="302" r:id="rId25"/>
    <p:sldId id="308" r:id="rId26"/>
    <p:sldId id="295" r:id="rId27"/>
    <p:sldId id="323" r:id="rId28"/>
    <p:sldId id="325" r:id="rId29"/>
    <p:sldId id="320" r:id="rId30"/>
    <p:sldId id="264" r:id="rId31"/>
    <p:sldId id="292" r:id="rId32"/>
    <p:sldId id="340" r:id="rId33"/>
    <p:sldId id="271" r:id="rId34"/>
    <p:sldId id="294" r:id="rId35"/>
    <p:sldId id="318" r:id="rId36"/>
    <p:sldId id="322" r:id="rId37"/>
    <p:sldId id="311" r:id="rId38"/>
    <p:sldId id="312" r:id="rId39"/>
    <p:sldId id="315" r:id="rId40"/>
    <p:sldId id="316" r:id="rId41"/>
    <p:sldId id="319" r:id="rId42"/>
    <p:sldId id="266" r:id="rId43"/>
    <p:sldId id="267" r:id="rId44"/>
    <p:sldId id="277" r:id="rId45"/>
    <p:sldId id="287" r:id="rId46"/>
    <p:sldId id="288" r:id="rId47"/>
    <p:sldId id="342" r:id="rId48"/>
    <p:sldId id="341" r:id="rId49"/>
    <p:sldId id="309" r:id="rId50"/>
    <p:sldId id="275" r:id="rId51"/>
    <p:sldId id="265" r:id="rId52"/>
    <p:sldId id="289" r:id="rId53"/>
    <p:sldId id="290" r:id="rId54"/>
    <p:sldId id="317" r:id="rId55"/>
    <p:sldId id="276" r:id="rId56"/>
    <p:sldId id="268" r:id="rId57"/>
    <p:sldId id="270" r:id="rId58"/>
    <p:sldId id="280" r:id="rId59"/>
    <p:sldId id="324" r:id="rId60"/>
    <p:sldId id="285" r:id="rId61"/>
    <p:sldId id="286" r:id="rId62"/>
    <p:sldId id="304" r:id="rId63"/>
    <p:sldId id="305" r:id="rId64"/>
    <p:sldId id="307" r:id="rId65"/>
    <p:sldId id="306" r:id="rId66"/>
    <p:sldId id="326" r:id="rId67"/>
    <p:sldId id="327" r:id="rId68"/>
    <p:sldId id="337" r:id="rId69"/>
    <p:sldId id="339" r:id="rId70"/>
    <p:sldId id="338" r:id="rId71"/>
    <p:sldId id="336" r:id="rId72"/>
    <p:sldId id="335" r:id="rId73"/>
    <p:sldId id="328" r:id="rId74"/>
    <p:sldId id="329" r:id="rId75"/>
    <p:sldId id="330" r:id="rId76"/>
    <p:sldId id="332" r:id="rId77"/>
    <p:sldId id="331" r:id="rId78"/>
    <p:sldId id="333" r:id="rId79"/>
    <p:sldId id="334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A06FA-237C-4BB6-ABA3-3CF583ADE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421452-7FEF-412E-B1DB-B40F4711C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D59B65-1D2F-4B47-BF53-ED9ED00E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8EA-4B88-41DA-BE06-FF43A2BA53A5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02A7A8-1624-4C1D-B2CE-B51B02FA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391102-1F4C-4874-9597-599A3C62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3E0A-C7FA-430C-A13E-D79A675B65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39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D275C-0BE0-4C02-819B-09593D25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DAECF9-6AA2-48AE-8E49-9FB7F17AD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D9662C-D2EF-4CDD-80B7-E9FEC9EE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8EA-4B88-41DA-BE06-FF43A2BA53A5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998E66-D1E2-4B34-A84B-26504107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636DA6-04FC-43ED-B240-1BFFFB57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3E0A-C7FA-430C-A13E-D79A675B65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79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B244D6-A503-457D-936F-52AA6029A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2B7B2F2-CA08-42D7-841F-BFC12133F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734BFE-0E7C-42F8-8659-EA0E5F73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8EA-4B88-41DA-BE06-FF43A2BA53A5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EE7787-584E-462A-99F4-49759817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F41EBC-6E73-4B49-927D-89B80FCF4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3E0A-C7FA-430C-A13E-D79A675B65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15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E4E6E-B367-404B-88B6-673AFE99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658984-4D4F-4022-A9D2-079083F92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71383-2381-47F5-8404-E189AA5D9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8EA-4B88-41DA-BE06-FF43A2BA53A5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7C000F-6622-40BC-8701-4DEF7A0A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579A8E-1A40-4B0F-948C-32AC90E8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3E0A-C7FA-430C-A13E-D79A675B65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57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BB90B4-6F0E-47E8-AEF0-131BC715C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1070E0-51D1-4AE1-8BAB-739AE76C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3CAAC7-FB20-4E12-B15A-B082AA2C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8EA-4B88-41DA-BE06-FF43A2BA53A5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387176-CD57-493B-9E51-50E988B4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E20235-9890-4B5F-89EC-1BFDC4F9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3E0A-C7FA-430C-A13E-D79A675B65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73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71195-3FAE-433E-9F05-F2667F10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812861-DCFD-4953-B767-C09E5BC4E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5CB08D-7FC6-44BC-B59B-D4622E573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A622A1-2DD8-4BEF-B95B-730FB1010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8EA-4B88-41DA-BE06-FF43A2BA53A5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CBE31B-752B-4350-B0EA-F22AE28E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D47F84-BBCA-4857-8E83-9FD865C1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3E0A-C7FA-430C-A13E-D79A675B65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59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D914F-7966-4AA2-8C63-876C88F3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C1E95F-D57A-4614-B79D-F4F08B877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2226E3-A803-410F-8C7B-96D5AC30A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9CEDF5-41F2-45A8-8128-8C68FF19F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F4E4896-46B0-40A5-A0AD-F27B82320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77DF1F8-F50A-4C55-9BB5-27E2DE56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8EA-4B88-41DA-BE06-FF43A2BA53A5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BCA12D3-789B-469B-9EA6-5579F48E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740D88-4EE3-4986-AB7D-5D8534F3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3E0A-C7FA-430C-A13E-D79A675B65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40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9A2DE-0B50-479E-A9DA-AF995756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C2C2C2B-EA9B-43E7-91D6-D9356CD3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8EA-4B88-41DA-BE06-FF43A2BA53A5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BB1A43-796A-4C0E-B150-ED5FC43DD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F899DD-B641-4F7F-A252-B78C0C66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3E0A-C7FA-430C-A13E-D79A675B65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65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9FB5DA4-13C8-4750-975D-91503645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8EA-4B88-41DA-BE06-FF43A2BA53A5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1A18C51-75BE-42E1-90E5-1A51EBD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B10B9-06EF-43F2-8060-3E686649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3E0A-C7FA-430C-A13E-D79A675B65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29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B3D3B6-A8AC-4572-8F89-AE3265F5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FC88AA-EFC8-4B5D-8C57-3C83BE0F4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5DF98A-270B-42ED-832A-D2B152308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159F64-AFA3-4FEE-8DA7-781B0965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8EA-4B88-41DA-BE06-FF43A2BA53A5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4330A8-52BD-4BB9-AC5F-C79CB570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85B5EF-B6AB-4075-A735-E5670931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3E0A-C7FA-430C-A13E-D79A675B65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48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40BA1-DF3A-4439-A4F1-111E5FCC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5515187-B02D-48EB-86E5-80B09EA73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A8C0F6-CD60-4EB5-8E9F-970AF78F7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D74CB7-9F0E-42B0-B36A-7EFCC71B6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8EA-4B88-41DA-BE06-FF43A2BA53A5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EE0BCE-491B-4BD4-AEE7-BD5D4E9E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1505ED-C957-4FC8-AE46-503BFD6E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A3E0A-C7FA-430C-A13E-D79A675B65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27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AFE2F4-2580-4C0F-8296-F4FECEA0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A9BB03-5A9D-4DBC-8941-A6CBBAF80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923A24-732C-489F-B3CF-684CDE2C8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A1A78EA-4B88-41DA-BE06-FF43A2BA53A5}" type="datetimeFigureOut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B492C2-9ADB-4396-B483-B15BEA2E1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97C012-03CD-433E-A82D-74F873464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D5A3E0A-C7FA-430C-A13E-D79A675B650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775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gif"/><Relationship Id="rId4" Type="http://schemas.openxmlformats.org/officeDocument/2006/relationships/image" Target="../media/image62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gif"/><Relationship Id="rId4" Type="http://schemas.openxmlformats.org/officeDocument/2006/relationships/image" Target="../media/image66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F9F664-8B05-486D-942B-E95BC14F9B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RWRF</a:t>
            </a:r>
            <a:br>
              <a:rPr lang="en-US" altLang="zh-TW" dirty="0"/>
            </a:br>
            <a:r>
              <a:rPr lang="zh-TW" altLang="en-US" dirty="0"/>
              <a:t>產品資訊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96A9290-7AB2-456B-AE48-318CBB876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2023/07/27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139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(Grid)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float RDN(Time, </a:t>
            </a:r>
            <a:r>
              <a:rPr lang="en-US" altLang="zh-TW" dirty="0" err="1"/>
              <a:t>bottom_top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RDN:FieldType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RDN:MemoryOrder</a:t>
            </a:r>
            <a:r>
              <a:rPr lang="en-US" altLang="zh-TW" dirty="0"/>
              <a:t> = "Z  " ;</a:t>
            </a:r>
          </a:p>
          <a:p>
            <a:pPr lvl="1"/>
            <a:r>
              <a:rPr lang="en-US" altLang="zh-TW" dirty="0" err="1"/>
              <a:t>RDN:description</a:t>
            </a:r>
            <a:r>
              <a:rPr lang="en-US" altLang="zh-TW" dirty="0"/>
              <a:t> = "inverse d(eta) values between half (mass) levels" ;</a:t>
            </a:r>
          </a:p>
          <a:p>
            <a:pPr lvl="1"/>
            <a:r>
              <a:rPr lang="en-US" altLang="zh-TW" dirty="0" err="1"/>
              <a:t>RDN:units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RDN:stagger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RDNW(Time, </a:t>
            </a:r>
            <a:r>
              <a:rPr lang="en-US" altLang="zh-TW" dirty="0" err="1"/>
              <a:t>bottom_top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RDNW:FieldType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RDNW:MemoryOrder</a:t>
            </a:r>
            <a:r>
              <a:rPr lang="en-US" altLang="zh-TW" dirty="0"/>
              <a:t> = "Z  " ;</a:t>
            </a:r>
          </a:p>
          <a:p>
            <a:pPr lvl="1"/>
            <a:r>
              <a:rPr lang="en-US" altLang="zh-TW" dirty="0" err="1"/>
              <a:t>RDNW:description</a:t>
            </a:r>
            <a:r>
              <a:rPr lang="en-US" altLang="zh-TW" dirty="0"/>
              <a:t> = "inverse d(eta) values between full (w) levels" ;</a:t>
            </a:r>
          </a:p>
          <a:p>
            <a:pPr lvl="1"/>
            <a:r>
              <a:rPr lang="en-US" altLang="zh-TW" dirty="0" err="1"/>
              <a:t>RDNW:units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RDNW:stagger</a:t>
            </a:r>
            <a:r>
              <a:rPr lang="en-US" altLang="zh-TW" dirty="0"/>
              <a:t> = "" ;</a:t>
            </a:r>
          </a:p>
        </p:txBody>
      </p:sp>
    </p:spTree>
    <p:extLst>
      <p:ext uri="{BB962C8B-B14F-4D97-AF65-F5344CB8AC3E}">
        <p14:creationId xmlns:p14="http://schemas.microsoft.com/office/powerpoint/2010/main" val="306108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(Grid)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float FNM(Time, </a:t>
            </a:r>
            <a:r>
              <a:rPr lang="en-US" altLang="zh-TW" dirty="0" err="1"/>
              <a:t>bottom_top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FNM:FieldType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FNM:MemoryOrder</a:t>
            </a:r>
            <a:r>
              <a:rPr lang="en-US" altLang="zh-TW" dirty="0"/>
              <a:t> = "Z  " ;</a:t>
            </a:r>
          </a:p>
          <a:p>
            <a:pPr lvl="1"/>
            <a:r>
              <a:rPr lang="en-US" altLang="zh-TW" dirty="0" err="1"/>
              <a:t>FNM:description</a:t>
            </a:r>
            <a:r>
              <a:rPr lang="en-US" altLang="zh-TW" dirty="0"/>
              <a:t> = "upper weight for vertical stretching" ;</a:t>
            </a:r>
          </a:p>
          <a:p>
            <a:pPr lvl="1"/>
            <a:r>
              <a:rPr lang="en-US" altLang="zh-TW" dirty="0" err="1"/>
              <a:t>FNM:units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FNM:stagger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FNP(Time, </a:t>
            </a:r>
            <a:r>
              <a:rPr lang="en-US" altLang="zh-TW" dirty="0" err="1"/>
              <a:t>bottom_top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FNP:FieldType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FNP:MemoryOrder</a:t>
            </a:r>
            <a:r>
              <a:rPr lang="en-US" altLang="zh-TW" dirty="0"/>
              <a:t> = "Z  " ;</a:t>
            </a:r>
          </a:p>
          <a:p>
            <a:pPr lvl="1"/>
            <a:r>
              <a:rPr lang="en-US" altLang="zh-TW" dirty="0" err="1"/>
              <a:t>FNP:description</a:t>
            </a:r>
            <a:r>
              <a:rPr lang="en-US" altLang="zh-TW" dirty="0"/>
              <a:t> = "lower weight for vertical stretching" ;</a:t>
            </a:r>
          </a:p>
          <a:p>
            <a:pPr lvl="1"/>
            <a:r>
              <a:rPr lang="en-US" altLang="zh-TW" dirty="0" err="1"/>
              <a:t>FNP:units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FNP:stagger</a:t>
            </a:r>
            <a:r>
              <a:rPr lang="en-US" altLang="zh-TW" dirty="0"/>
              <a:t> = "" ;</a:t>
            </a:r>
          </a:p>
        </p:txBody>
      </p:sp>
    </p:spTree>
    <p:extLst>
      <p:ext uri="{BB962C8B-B14F-4D97-AF65-F5344CB8AC3E}">
        <p14:creationId xmlns:p14="http://schemas.microsoft.com/office/powerpoint/2010/main" val="101889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(Grid)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float RDX(Time) ;</a:t>
            </a:r>
          </a:p>
          <a:p>
            <a:pPr lvl="1"/>
            <a:r>
              <a:rPr lang="en-US" altLang="zh-TW" dirty="0" err="1"/>
              <a:t>RDX:FieldType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RDX:MemoryOrder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RDX:description</a:t>
            </a:r>
            <a:r>
              <a:rPr lang="en-US" altLang="zh-TW" dirty="0"/>
              <a:t> = "INVERSE X GRID LENGTH" ;</a:t>
            </a:r>
          </a:p>
          <a:p>
            <a:pPr lvl="1"/>
            <a:r>
              <a:rPr lang="en-US" altLang="zh-TW" dirty="0" err="1"/>
              <a:t>RDX:units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RDX:stagger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RDY(Time) ;</a:t>
            </a:r>
          </a:p>
          <a:p>
            <a:pPr lvl="1"/>
            <a:r>
              <a:rPr lang="en-US" altLang="zh-TW" dirty="0" err="1"/>
              <a:t>RDY:FieldType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RDY:MemoryOrder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RDY:description</a:t>
            </a:r>
            <a:r>
              <a:rPr lang="en-US" altLang="zh-TW" dirty="0"/>
              <a:t> = "INVERSE Y GRID LENGTH" ;</a:t>
            </a:r>
          </a:p>
          <a:p>
            <a:pPr lvl="1"/>
            <a:r>
              <a:rPr lang="en-US" altLang="zh-TW" dirty="0" err="1"/>
              <a:t>RDY:units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RDY:stagger</a:t>
            </a:r>
            <a:r>
              <a:rPr lang="en-US" altLang="zh-TW" dirty="0"/>
              <a:t> = "" ;</a:t>
            </a:r>
          </a:p>
        </p:txBody>
      </p:sp>
    </p:spTree>
    <p:extLst>
      <p:ext uri="{BB962C8B-B14F-4D97-AF65-F5344CB8AC3E}">
        <p14:creationId xmlns:p14="http://schemas.microsoft.com/office/powerpoint/2010/main" val="1973970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(Grid)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float RESM(Time) ;</a:t>
            </a:r>
          </a:p>
          <a:p>
            <a:pPr lvl="1"/>
            <a:r>
              <a:rPr lang="en-US" altLang="zh-TW" dirty="0" err="1"/>
              <a:t>RESM:FieldType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RESM:MemoryOrder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RESM:description</a:t>
            </a:r>
            <a:r>
              <a:rPr lang="en-US" altLang="zh-TW" dirty="0"/>
              <a:t> = "TIME WEIGHT CONSTANT FOR SMALL STEPS" ;</a:t>
            </a:r>
          </a:p>
          <a:p>
            <a:pPr lvl="1"/>
            <a:r>
              <a:rPr lang="en-US" altLang="zh-TW" dirty="0" err="1"/>
              <a:t>RESM:units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RESM:stagger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ZETATOP(Time) ;</a:t>
            </a:r>
          </a:p>
          <a:p>
            <a:pPr lvl="1"/>
            <a:r>
              <a:rPr lang="en-US" altLang="zh-TW" dirty="0" err="1"/>
              <a:t>ZETATOP:FieldType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ZETATOP:MemoryOrder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ZETATOP:description</a:t>
            </a:r>
            <a:r>
              <a:rPr lang="en-US" altLang="zh-TW" dirty="0"/>
              <a:t> = "ZETA AT MODEL TOP" ;</a:t>
            </a:r>
          </a:p>
          <a:p>
            <a:pPr lvl="1"/>
            <a:r>
              <a:rPr lang="en-US" altLang="zh-TW" dirty="0" err="1"/>
              <a:t>ZETATOP:units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ZETATOP:stagger</a:t>
            </a:r>
            <a:r>
              <a:rPr lang="en-US" altLang="zh-TW" dirty="0"/>
              <a:t> = "" ;</a:t>
            </a:r>
          </a:p>
        </p:txBody>
      </p:sp>
    </p:spTree>
    <p:extLst>
      <p:ext uri="{BB962C8B-B14F-4D97-AF65-F5344CB8AC3E}">
        <p14:creationId xmlns:p14="http://schemas.microsoft.com/office/powerpoint/2010/main" val="3449914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227760-5572-4953-8866-35F46257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solidFill>
                  <a:prstClr val="white"/>
                </a:solidFill>
              </a:rPr>
              <a:t>Variables - </a:t>
            </a:r>
            <a:br>
              <a:rPr lang="en-US" altLang="zh-TW" sz="3200" dirty="0">
                <a:solidFill>
                  <a:prstClr val="white"/>
                </a:solidFill>
              </a:rPr>
            </a:br>
            <a:r>
              <a:rPr lang="en-US" altLang="zh-TW" dirty="0">
                <a:solidFill>
                  <a:prstClr val="white"/>
                </a:solidFill>
              </a:rPr>
              <a:t>Ground, Column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D43D029-0850-4F14-BF9E-A1296857A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98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ED0769-4E9C-447E-9A1A-A51D95EC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52D060-EF28-414F-9FB2-EAC8D761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PSFC(Time,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PSFC:FieldType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PSFC:MemoryOrder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PSFC:description</a:t>
            </a:r>
            <a:r>
              <a:rPr lang="en-US" altLang="zh-TW" dirty="0"/>
              <a:t> = "SFC PRESSURE" ;</a:t>
            </a:r>
          </a:p>
          <a:p>
            <a:pPr lvl="1"/>
            <a:r>
              <a:rPr lang="en-US" altLang="zh-TW" dirty="0" err="1"/>
              <a:t>PSFC:units</a:t>
            </a:r>
            <a:r>
              <a:rPr lang="en-US" altLang="zh-TW" dirty="0"/>
              <a:t> = "Pa" ;</a:t>
            </a:r>
          </a:p>
          <a:p>
            <a:pPr lvl="1"/>
            <a:r>
              <a:rPr lang="en-US" altLang="zh-TW" dirty="0" err="1"/>
              <a:t>PSFC:stagger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PSFC:coordinates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U10(Time,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U10:FieldType = 104 ;</a:t>
            </a:r>
          </a:p>
          <a:p>
            <a:pPr lvl="1"/>
            <a:r>
              <a:rPr lang="en-US" altLang="zh-TW" dirty="0"/>
              <a:t>U10:MemoryOrder = "XY " ;</a:t>
            </a:r>
          </a:p>
          <a:p>
            <a:pPr lvl="1"/>
            <a:r>
              <a:rPr lang="en-US" altLang="zh-TW" dirty="0"/>
              <a:t>U10:description = "U at 10 M" ;</a:t>
            </a:r>
          </a:p>
          <a:p>
            <a:pPr lvl="1"/>
            <a:r>
              <a:rPr lang="en-US" altLang="zh-TW" dirty="0"/>
              <a:t>U10:units = "m s-1" ;</a:t>
            </a:r>
          </a:p>
          <a:p>
            <a:pPr lvl="1"/>
            <a:r>
              <a:rPr lang="en-US" altLang="zh-TW" dirty="0"/>
              <a:t>U10:stagger = "" ;</a:t>
            </a:r>
          </a:p>
          <a:p>
            <a:pPr lvl="1"/>
            <a:r>
              <a:rPr lang="en-US" altLang="zh-TW" dirty="0"/>
              <a:t>U10:coordinates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V10(Time,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V10:FieldType = 104 ;</a:t>
            </a:r>
          </a:p>
          <a:p>
            <a:pPr lvl="1"/>
            <a:r>
              <a:rPr lang="en-US" altLang="zh-TW" dirty="0"/>
              <a:t>V10:MemoryOrder = "XY " ;</a:t>
            </a:r>
          </a:p>
          <a:p>
            <a:pPr lvl="1"/>
            <a:r>
              <a:rPr lang="en-US" altLang="zh-TW" dirty="0"/>
              <a:t>V10:description = "V at 10 M" ;</a:t>
            </a:r>
          </a:p>
          <a:p>
            <a:pPr lvl="1"/>
            <a:r>
              <a:rPr lang="en-US" altLang="zh-TW" dirty="0"/>
              <a:t>V10:units = "m s-1" ;</a:t>
            </a:r>
          </a:p>
          <a:p>
            <a:pPr lvl="1"/>
            <a:r>
              <a:rPr lang="en-US" altLang="zh-TW" dirty="0"/>
              <a:t>V10:stagger = "" ;</a:t>
            </a:r>
          </a:p>
          <a:p>
            <a:pPr lvl="1"/>
            <a:r>
              <a:rPr lang="en-US" altLang="zh-TW" dirty="0"/>
              <a:t>V10:coordinates = "XLONG XLAT XTIME" ;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380487-20C2-4D60-AA79-3E66ECB83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5" y="0"/>
            <a:ext cx="2922166" cy="24351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A60781-07D1-4D3E-B9F0-4A3AE427D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5" y="2211431"/>
            <a:ext cx="2922165" cy="24351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E81A7F-15A2-4EF5-8A8E-06C5A7709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5" y="4422862"/>
            <a:ext cx="2922165" cy="24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69E41-710E-4863-857E-ACFFE296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44F3FC-D47A-4C9F-B37F-4C14FA0BF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Q2(Time,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Q2:FieldType = 104 ;</a:t>
            </a:r>
          </a:p>
          <a:p>
            <a:pPr lvl="1"/>
            <a:r>
              <a:rPr lang="en-US" altLang="zh-TW" dirty="0"/>
              <a:t>Q2:MemoryOrder = "XY " ;</a:t>
            </a:r>
          </a:p>
          <a:p>
            <a:pPr lvl="1"/>
            <a:r>
              <a:rPr lang="en-US" altLang="zh-TW" dirty="0"/>
              <a:t>Q2:description = "QV at 2 M" ;</a:t>
            </a:r>
          </a:p>
          <a:p>
            <a:pPr lvl="1"/>
            <a:r>
              <a:rPr lang="en-US" altLang="zh-TW" dirty="0"/>
              <a:t>Q2:units = "kg kg-1" ;</a:t>
            </a:r>
          </a:p>
          <a:p>
            <a:pPr lvl="1"/>
            <a:r>
              <a:rPr lang="en-US" altLang="zh-TW" dirty="0"/>
              <a:t>Q2:stagger = "" ;</a:t>
            </a:r>
          </a:p>
          <a:p>
            <a:pPr lvl="1"/>
            <a:r>
              <a:rPr lang="en-US" altLang="zh-TW" dirty="0"/>
              <a:t>Q2:coordinates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T2(Time,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T2:FieldType = 104 ;</a:t>
            </a:r>
          </a:p>
          <a:p>
            <a:pPr lvl="1"/>
            <a:r>
              <a:rPr lang="en-US" altLang="zh-TW" dirty="0"/>
              <a:t>T2:MemoryOrder = "XY " ;</a:t>
            </a:r>
          </a:p>
          <a:p>
            <a:pPr lvl="1"/>
            <a:r>
              <a:rPr lang="en-US" altLang="zh-TW" dirty="0"/>
              <a:t>T2:description = "TEMP at 2 M" ;</a:t>
            </a:r>
          </a:p>
          <a:p>
            <a:pPr lvl="1"/>
            <a:r>
              <a:rPr lang="en-US" altLang="zh-TW" dirty="0"/>
              <a:t>T2:units = "K" ;</a:t>
            </a:r>
          </a:p>
          <a:p>
            <a:pPr lvl="1"/>
            <a:r>
              <a:rPr lang="en-US" altLang="zh-TW" dirty="0"/>
              <a:t>T2:stagger = "" ;</a:t>
            </a:r>
          </a:p>
          <a:p>
            <a:pPr lvl="1"/>
            <a:r>
              <a:rPr lang="en-US" altLang="zh-TW" dirty="0"/>
              <a:t>T2:coordinates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TH2(Time,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TH2:FieldType = 104 ;</a:t>
            </a:r>
          </a:p>
          <a:p>
            <a:pPr lvl="1"/>
            <a:r>
              <a:rPr lang="en-US" altLang="zh-TW" dirty="0"/>
              <a:t>TH2:MemoryOrder = "XY " ;</a:t>
            </a:r>
          </a:p>
          <a:p>
            <a:pPr lvl="1"/>
            <a:r>
              <a:rPr lang="en-US" altLang="zh-TW" dirty="0"/>
              <a:t>TH2:description = "POT TEMP at 2 M" ;</a:t>
            </a:r>
          </a:p>
          <a:p>
            <a:pPr lvl="1"/>
            <a:r>
              <a:rPr lang="en-US" altLang="zh-TW" dirty="0"/>
              <a:t>TH2:units = "K" ;</a:t>
            </a:r>
          </a:p>
          <a:p>
            <a:pPr lvl="1"/>
            <a:r>
              <a:rPr lang="en-US" altLang="zh-TW" dirty="0"/>
              <a:t>TH2:stagger = "" ;</a:t>
            </a:r>
          </a:p>
          <a:p>
            <a:pPr lvl="1"/>
            <a:r>
              <a:rPr lang="en-US" altLang="zh-TW" dirty="0"/>
              <a:t>TH2:coordinates = "XLONG XLAT XTIME" 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EB5AF7-44B3-4B57-89D0-3A7C9427A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4" y="0"/>
            <a:ext cx="2922164" cy="24351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C3E813-DD36-43BA-A044-4E5A9FC01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4" y="2211430"/>
            <a:ext cx="2922164" cy="24351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F00C57E-C665-4683-B6B7-F19FA2463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2" y="4422862"/>
            <a:ext cx="2922166" cy="24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BB9966-9D92-4705-8A87-5E6BD7BA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343016-AEFE-44D8-8908-AF1C5FD85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LU_INDEX(Time,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LU_INDEX:FieldType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LU_INDEX:MemoryOrder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LU_INDEX:description</a:t>
            </a:r>
            <a:r>
              <a:rPr lang="en-US" altLang="zh-TW" dirty="0"/>
              <a:t> = "LAND USE CATEGORY" ;</a:t>
            </a:r>
          </a:p>
          <a:p>
            <a:pPr lvl="1"/>
            <a:r>
              <a:rPr lang="en-US" altLang="zh-TW" dirty="0" err="1"/>
              <a:t>LU_INDEX:units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LU_INDEX:stagger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LU_INDEX:coordinates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VAR_SSO(Time,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VAR_SSO:FieldType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VAR_SSO:MemoryOrder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VAR_SSO:description</a:t>
            </a:r>
            <a:r>
              <a:rPr lang="en-US" altLang="zh-TW" dirty="0"/>
              <a:t> = "variance of </a:t>
            </a:r>
            <a:r>
              <a:rPr lang="en-US" altLang="zh-TW" dirty="0" err="1"/>
              <a:t>subgrid</a:t>
            </a:r>
            <a:r>
              <a:rPr lang="en-US" altLang="zh-TW" dirty="0"/>
              <a:t>-scale orography" ;</a:t>
            </a:r>
          </a:p>
          <a:p>
            <a:pPr lvl="1"/>
            <a:r>
              <a:rPr lang="en-US" altLang="zh-TW" dirty="0" err="1"/>
              <a:t>VAR_SSO:units</a:t>
            </a:r>
            <a:r>
              <a:rPr lang="en-US" altLang="zh-TW" dirty="0"/>
              <a:t> = "m2" ;</a:t>
            </a:r>
          </a:p>
          <a:p>
            <a:pPr lvl="1"/>
            <a:r>
              <a:rPr lang="en-US" altLang="zh-TW" dirty="0" err="1"/>
              <a:t>VAR_SSO:stagger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VAR_SSO:coordinates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NEST_POS(Time,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NEST_POS:FieldType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NEST_POS:MemoryOrder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NEST_POS:description</a:t>
            </a:r>
            <a:r>
              <a:rPr lang="en-US" altLang="zh-TW" dirty="0"/>
              <a:t> = "-" ;</a:t>
            </a:r>
          </a:p>
          <a:p>
            <a:pPr lvl="1"/>
            <a:r>
              <a:rPr lang="en-US" altLang="zh-TW" dirty="0" err="1"/>
              <a:t>NEST_POS:units</a:t>
            </a:r>
            <a:r>
              <a:rPr lang="en-US" altLang="zh-TW" dirty="0"/>
              <a:t> = "-" ;</a:t>
            </a:r>
          </a:p>
          <a:p>
            <a:pPr lvl="1"/>
            <a:r>
              <a:rPr lang="en-US" altLang="zh-TW" dirty="0" err="1"/>
              <a:t>NEST_POS:stagger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NEST_POS:coordinates</a:t>
            </a:r>
            <a:r>
              <a:rPr lang="en-US" altLang="zh-TW" dirty="0"/>
              <a:t> = "XLONG XLAT XTIME" ;</a:t>
            </a:r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855EB4-9A9F-4550-A24C-D987B795E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0"/>
            <a:ext cx="2922164" cy="24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3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200F1-1B99-4909-A030-8D5E5D34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51E8D9-30D8-4E55-BB8D-523F29295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</a:rPr>
              <a:t>float SEAICE(Time,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SEAICE:FieldType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SEAICE:MemoryOrder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SEAICE:description</a:t>
            </a:r>
            <a:r>
              <a:rPr lang="en-US" altLang="zh-TW" dirty="0"/>
              <a:t> = "SEA ICE FLAG" ;</a:t>
            </a:r>
          </a:p>
          <a:p>
            <a:pPr lvl="1"/>
            <a:r>
              <a:rPr lang="en-US" altLang="zh-TW" dirty="0" err="1"/>
              <a:t>SEAICE:units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SEAICE:stagger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SEAICE:coordinates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XICEM(Time,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XICEM:FieldType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XICEM:MemoryOrder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XICEM:description</a:t>
            </a:r>
            <a:r>
              <a:rPr lang="en-US" altLang="zh-TW" dirty="0"/>
              <a:t> = "SEA ICE FLAG (PREVIOUS STEP)" ;</a:t>
            </a:r>
          </a:p>
          <a:p>
            <a:pPr lvl="1"/>
            <a:r>
              <a:rPr lang="en-US" altLang="zh-TW" dirty="0" err="1"/>
              <a:t>XICEM:units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XICEM:stagger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XICEM:coordinates</a:t>
            </a:r>
            <a:r>
              <a:rPr lang="en-US" altLang="zh-TW" dirty="0"/>
              <a:t> = "XLONG XLAT XTIME" ;</a:t>
            </a:r>
          </a:p>
        </p:txBody>
      </p:sp>
    </p:spTree>
    <p:extLst>
      <p:ext uri="{BB962C8B-B14F-4D97-AF65-F5344CB8AC3E}">
        <p14:creationId xmlns:p14="http://schemas.microsoft.com/office/powerpoint/2010/main" val="689120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200F1-1B99-4909-A030-8D5E5D34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51E8D9-30D8-4E55-BB8D-523F29295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int IVGTYP(Time,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IVGTYP:FieldType</a:t>
            </a:r>
            <a:r>
              <a:rPr lang="en-US" altLang="zh-TW" dirty="0"/>
              <a:t> = 106 ;</a:t>
            </a:r>
          </a:p>
          <a:p>
            <a:pPr lvl="1"/>
            <a:r>
              <a:rPr lang="en-US" altLang="zh-TW" dirty="0" err="1"/>
              <a:t>IVGTYP:MemoryOrder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IVGTYP:description</a:t>
            </a:r>
            <a:r>
              <a:rPr lang="en-US" altLang="zh-TW" dirty="0"/>
              <a:t> = "DOMINANT VEGETATION CATEGORY" ;</a:t>
            </a:r>
          </a:p>
          <a:p>
            <a:pPr lvl="1"/>
            <a:r>
              <a:rPr lang="en-US" altLang="zh-TW" dirty="0" err="1"/>
              <a:t>IVGTYP:units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IVGTYP:stagger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IVGTYP:coordinates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int ISLTYP(Time,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ISLTYP:FieldType</a:t>
            </a:r>
            <a:r>
              <a:rPr lang="en-US" altLang="zh-TW" dirty="0"/>
              <a:t> = 106 ;</a:t>
            </a:r>
          </a:p>
          <a:p>
            <a:pPr lvl="1"/>
            <a:r>
              <a:rPr lang="en-US" altLang="zh-TW" dirty="0" err="1"/>
              <a:t>ISLTYP:MemoryOrder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ISLTYP:description</a:t>
            </a:r>
            <a:r>
              <a:rPr lang="en-US" altLang="zh-TW" dirty="0"/>
              <a:t> = "DOMINANT SOIL CATEGORY" ;</a:t>
            </a:r>
          </a:p>
          <a:p>
            <a:pPr lvl="1"/>
            <a:r>
              <a:rPr lang="en-US" altLang="zh-TW" dirty="0" err="1"/>
              <a:t>ISLTYP:units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ISLTYP:stagger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ISLTYP:coordinates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VEGFRA(Time,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VEGFRA:FieldType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VEGFRA:MemoryOrder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VEGFRA:description</a:t>
            </a:r>
            <a:r>
              <a:rPr lang="en-US" altLang="zh-TW" dirty="0"/>
              <a:t> = "VEGETATION FRACTION" ;</a:t>
            </a:r>
          </a:p>
          <a:p>
            <a:pPr lvl="1"/>
            <a:r>
              <a:rPr lang="en-US" altLang="zh-TW" dirty="0" err="1"/>
              <a:t>VEGFRA:units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VEGFRA:stagger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VEGFRA:coordinates</a:t>
            </a:r>
            <a:r>
              <a:rPr lang="en-US" altLang="zh-TW" dirty="0"/>
              <a:t> = "XLONG XLAT XTIME" ;</a:t>
            </a: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2134C9F-35A1-4ABF-A985-60F77328B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0"/>
            <a:ext cx="2922164" cy="24351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3B3049-617A-400D-86B8-CE71B18F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2211430"/>
            <a:ext cx="2922164" cy="24351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900E33D-D622-408F-8F5A-CFCD7E881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4422862"/>
            <a:ext cx="2922164" cy="24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4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D147AE-2540-403B-83BF-4B8B2CC3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E5B25E-4A6D-40A3-BD9B-C9CB369FE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Filename:</a:t>
            </a:r>
          </a:p>
          <a:p>
            <a:pPr lvl="1"/>
            <a:r>
              <a:rPr lang="en-US" altLang="zh-TW" dirty="0"/>
              <a:t>wrfout_d01_2023-05-31_00:00:00</a:t>
            </a:r>
          </a:p>
          <a:p>
            <a:r>
              <a:rPr lang="en-US" altLang="zh-TW" dirty="0"/>
              <a:t>Format:</a:t>
            </a:r>
          </a:p>
          <a:p>
            <a:pPr lvl="1"/>
            <a:r>
              <a:rPr lang="en-US" altLang="zh-TW" dirty="0" err="1"/>
              <a:t>netcdf</a:t>
            </a:r>
            <a:endParaRPr lang="en-US" altLang="zh-TW" dirty="0"/>
          </a:p>
          <a:p>
            <a:r>
              <a:rPr lang="en-US" altLang="zh-TW" dirty="0"/>
              <a:t>Dimensions:</a:t>
            </a:r>
          </a:p>
          <a:p>
            <a:pPr lvl="1"/>
            <a:r>
              <a:rPr lang="en-US" altLang="zh-TW" dirty="0"/>
              <a:t>Time = UNLIMITED ; // (1 currently)</a:t>
            </a:r>
          </a:p>
          <a:p>
            <a:pPr lvl="1"/>
            <a:r>
              <a:rPr lang="en-US" altLang="zh-TW" dirty="0" err="1"/>
              <a:t>DateStrLen</a:t>
            </a:r>
            <a:r>
              <a:rPr lang="en-US" altLang="zh-TW" dirty="0"/>
              <a:t> = 19 ;</a:t>
            </a:r>
          </a:p>
          <a:p>
            <a:pPr lvl="1"/>
            <a:r>
              <a:rPr lang="en-US" altLang="zh-TW" dirty="0" err="1"/>
              <a:t>west_east</a:t>
            </a:r>
            <a:r>
              <a:rPr lang="en-US" altLang="zh-TW" dirty="0"/>
              <a:t> = 450 ;</a:t>
            </a:r>
          </a:p>
          <a:p>
            <a:pPr lvl="1"/>
            <a:r>
              <a:rPr lang="en-US" altLang="zh-TW" dirty="0" err="1"/>
              <a:t>south_north</a:t>
            </a:r>
            <a:r>
              <a:rPr lang="en-US" altLang="zh-TW" dirty="0"/>
              <a:t> = 450 ;</a:t>
            </a:r>
          </a:p>
          <a:p>
            <a:pPr lvl="1"/>
            <a:r>
              <a:rPr lang="en-US" altLang="zh-TW" dirty="0" err="1"/>
              <a:t>bottom_top</a:t>
            </a:r>
            <a:r>
              <a:rPr lang="en-US" altLang="zh-TW" dirty="0"/>
              <a:t> = 51 ;</a:t>
            </a:r>
          </a:p>
          <a:p>
            <a:pPr lvl="1"/>
            <a:r>
              <a:rPr lang="en-US" altLang="zh-TW" dirty="0" err="1"/>
              <a:t>bottom_top_stag</a:t>
            </a:r>
            <a:r>
              <a:rPr lang="en-US" altLang="zh-TW" dirty="0"/>
              <a:t> = 52 ;</a:t>
            </a:r>
          </a:p>
          <a:p>
            <a:pPr lvl="1"/>
            <a:r>
              <a:rPr lang="en-US" altLang="zh-TW" dirty="0" err="1"/>
              <a:t>soil_layers_stag</a:t>
            </a:r>
            <a:r>
              <a:rPr lang="en-US" altLang="zh-TW" dirty="0"/>
              <a:t> = 4 ;</a:t>
            </a:r>
          </a:p>
          <a:p>
            <a:pPr lvl="1"/>
            <a:r>
              <a:rPr lang="en-US" altLang="zh-TW" dirty="0" err="1"/>
              <a:t>west_east_stag</a:t>
            </a:r>
            <a:r>
              <a:rPr lang="en-US" altLang="zh-TW" dirty="0"/>
              <a:t> = 451 ;</a:t>
            </a:r>
          </a:p>
          <a:p>
            <a:pPr lvl="1"/>
            <a:r>
              <a:rPr lang="en-US" altLang="zh-TW" dirty="0" err="1"/>
              <a:t>south_north_stag</a:t>
            </a:r>
            <a:r>
              <a:rPr lang="en-US" altLang="zh-TW" dirty="0"/>
              <a:t> = 451 ;</a:t>
            </a:r>
          </a:p>
          <a:p>
            <a:pPr lvl="1"/>
            <a:endParaRPr lang="zh-TW" altLang="en-US" dirty="0"/>
          </a:p>
        </p:txBody>
      </p:sp>
      <p:pic>
        <p:nvPicPr>
          <p:cNvPr id="4" name="Picture 2" descr="http://mfc.cwb.gov.tw/data/nas_datacenter/UDATA/D4/radar/cv/2023/05/31/CV1_1000_202305310800.png">
            <a:extLst>
              <a:ext uri="{FF2B5EF4-FFF2-40B4-BE49-F238E27FC236}">
                <a16:creationId xmlns:a16="http://schemas.microsoft.com/office/drawing/2014/main" id="{5E129F9B-B7A0-4E75-BC6A-7154A365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7" y="681037"/>
            <a:ext cx="5495926" cy="54959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CE75177-51F9-4D3B-B483-B994F80CCFA2}"/>
              </a:ext>
            </a:extLst>
          </p:cNvPr>
          <p:cNvSpPr txBox="1"/>
          <p:nvPr/>
        </p:nvSpPr>
        <p:spPr>
          <a:xfrm>
            <a:off x="6015037" y="5807631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個案：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月瑪娃颱風</a:t>
            </a:r>
          </a:p>
        </p:txBody>
      </p:sp>
    </p:spTree>
    <p:extLst>
      <p:ext uri="{BB962C8B-B14F-4D97-AF65-F5344CB8AC3E}">
        <p14:creationId xmlns:p14="http://schemas.microsoft.com/office/powerpoint/2010/main" val="203904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0B60F-7767-4B4A-8046-93849279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46104-AC89-4D10-800D-D6AA42C41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</a:rPr>
              <a:t>float CANWAT(Time,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CANWAT:FieldType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CANWAT:MemoryOrder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CANWAT:description</a:t>
            </a:r>
            <a:r>
              <a:rPr lang="en-US" altLang="zh-TW" dirty="0"/>
              <a:t> = "CANOPY WATER" ;</a:t>
            </a:r>
          </a:p>
          <a:p>
            <a:pPr lvl="1"/>
            <a:r>
              <a:rPr lang="en-US" altLang="zh-TW" dirty="0" err="1"/>
              <a:t>CANWAT:units</a:t>
            </a:r>
            <a:r>
              <a:rPr lang="en-US" altLang="zh-TW" dirty="0"/>
              <a:t> = "kg m-2" ;</a:t>
            </a:r>
          </a:p>
          <a:p>
            <a:pPr lvl="1"/>
            <a:r>
              <a:rPr lang="en-US" altLang="zh-TW" dirty="0" err="1"/>
              <a:t>CANWAT:stagger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CANWAT:coordinates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LAI(Time,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LAI:FieldType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LAI:MemoryOrder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LAI:description</a:t>
            </a:r>
            <a:r>
              <a:rPr lang="en-US" altLang="zh-TW" dirty="0"/>
              <a:t> = "LEAF AREA INDEX" ;</a:t>
            </a:r>
          </a:p>
          <a:p>
            <a:pPr lvl="1"/>
            <a:r>
              <a:rPr lang="en-US" altLang="zh-TW" dirty="0" err="1"/>
              <a:t>LAI:units</a:t>
            </a:r>
            <a:r>
              <a:rPr lang="en-US" altLang="zh-TW" dirty="0"/>
              <a:t> = "m-2/m-2" ;</a:t>
            </a:r>
          </a:p>
          <a:p>
            <a:pPr lvl="1"/>
            <a:r>
              <a:rPr lang="en-US" altLang="zh-TW" dirty="0" err="1"/>
              <a:t>LAI:stagger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LAI:coordinates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VAR(Time,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VAR:FieldType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VAR:MemoryOrder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VAR:description</a:t>
            </a:r>
            <a:r>
              <a:rPr lang="en-US" altLang="zh-TW" dirty="0"/>
              <a:t> = "OROGRAPHIC VARIANCE" ;</a:t>
            </a:r>
          </a:p>
          <a:p>
            <a:pPr lvl="1"/>
            <a:r>
              <a:rPr lang="en-US" altLang="zh-TW" dirty="0" err="1"/>
              <a:t>VAR:units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VAR:stagger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VAR:coordinates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198721-7572-414C-87C0-8F9F835D6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2211431"/>
            <a:ext cx="2922164" cy="24351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3B704E2-5EAA-40B3-8EDB-5EAF74A2B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4422862"/>
            <a:ext cx="2922164" cy="24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62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B5156F-6F67-4C26-B224-F4758F56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(Map Scale Factor)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6CC71A-20BF-46D2-862A-99917FDF2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/>
              <a:t>float MAPFAC_M(Time, </a:t>
            </a:r>
            <a:r>
              <a:rPr lang="en-US" altLang="zh-TW" dirty="0" err="1"/>
              <a:t>south_north</a:t>
            </a:r>
            <a:r>
              <a:rPr lang="en-US" altLang="zh-TW" dirty="0"/>
              <a:t>, </a:t>
            </a:r>
            <a:r>
              <a:rPr lang="en-US" altLang="zh-TW" dirty="0" err="1"/>
              <a:t>west_east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MAPFAC_M:FieldType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MAPFAC_M:MemoryOrder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MAPFAC_M:description</a:t>
            </a:r>
            <a:r>
              <a:rPr lang="en-US" altLang="zh-TW" dirty="0"/>
              <a:t> = "Map scale factor on mass grid" ;</a:t>
            </a:r>
          </a:p>
          <a:p>
            <a:pPr lvl="1"/>
            <a:r>
              <a:rPr lang="en-US" altLang="zh-TW" dirty="0" err="1"/>
              <a:t>MAPFAC_M:units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MAPFAC_M:stagger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MAPFAC_M:coordinates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/>
              <a:t>float MAPFAC_U(Time, </a:t>
            </a:r>
            <a:r>
              <a:rPr lang="en-US" altLang="zh-TW" dirty="0" err="1"/>
              <a:t>south_north</a:t>
            </a:r>
            <a:r>
              <a:rPr lang="en-US" altLang="zh-TW" dirty="0"/>
              <a:t>, </a:t>
            </a:r>
            <a:r>
              <a:rPr lang="en-US" altLang="zh-TW" dirty="0" err="1"/>
              <a:t>west_east_stag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MAPFAC_U:FieldType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MAPFAC_U:MemoryOrder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MAPFAC_U:description</a:t>
            </a:r>
            <a:r>
              <a:rPr lang="en-US" altLang="zh-TW" dirty="0"/>
              <a:t> = "Map scale factor on u-grid" ;</a:t>
            </a:r>
          </a:p>
          <a:p>
            <a:pPr lvl="1"/>
            <a:r>
              <a:rPr lang="en-US" altLang="zh-TW" dirty="0" err="1"/>
              <a:t>MAPFAC_U:units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MAPFAC_U:stagger</a:t>
            </a:r>
            <a:r>
              <a:rPr lang="en-US" altLang="zh-TW" dirty="0"/>
              <a:t> = "X" ;</a:t>
            </a:r>
          </a:p>
          <a:p>
            <a:pPr lvl="1"/>
            <a:r>
              <a:rPr lang="en-US" altLang="zh-TW" dirty="0" err="1"/>
              <a:t>MAPFAC_U:coordinates</a:t>
            </a:r>
            <a:r>
              <a:rPr lang="en-US" altLang="zh-TW" dirty="0"/>
              <a:t> = "XLONG_U XLAT_U XTIME" ;</a:t>
            </a:r>
          </a:p>
          <a:p>
            <a:r>
              <a:rPr lang="en-US" altLang="zh-TW" dirty="0"/>
              <a:t>float MAPFAC_V(Time, </a:t>
            </a:r>
            <a:r>
              <a:rPr lang="en-US" altLang="zh-TW" dirty="0" err="1"/>
              <a:t>south_north_stag</a:t>
            </a:r>
            <a:r>
              <a:rPr lang="en-US" altLang="zh-TW" dirty="0"/>
              <a:t>, </a:t>
            </a:r>
            <a:r>
              <a:rPr lang="en-US" altLang="zh-TW" dirty="0" err="1"/>
              <a:t>west_east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MAPFAC_V:FieldType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MAPFAC_V:MemoryOrder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MAPFAC_V:description</a:t>
            </a:r>
            <a:r>
              <a:rPr lang="en-US" altLang="zh-TW" dirty="0"/>
              <a:t> = "Map scale factor on v-grid" ;</a:t>
            </a:r>
          </a:p>
          <a:p>
            <a:pPr lvl="1"/>
            <a:r>
              <a:rPr lang="en-US" altLang="zh-TW" dirty="0" err="1"/>
              <a:t>MAPFAC_V:units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MAPFAC_V:stagger</a:t>
            </a:r>
            <a:r>
              <a:rPr lang="en-US" altLang="zh-TW" dirty="0"/>
              <a:t> = "Y" ;</a:t>
            </a:r>
          </a:p>
          <a:p>
            <a:pPr lvl="1"/>
            <a:r>
              <a:rPr lang="en-US" altLang="zh-TW" dirty="0" err="1"/>
              <a:t>MAPFAC_V:coordinates</a:t>
            </a:r>
            <a:r>
              <a:rPr lang="en-US" altLang="zh-TW" dirty="0"/>
              <a:t> = "XLONG_V XLAT_V XTIME" ;</a:t>
            </a:r>
          </a:p>
        </p:txBody>
      </p:sp>
    </p:spTree>
    <p:extLst>
      <p:ext uri="{BB962C8B-B14F-4D97-AF65-F5344CB8AC3E}">
        <p14:creationId xmlns:p14="http://schemas.microsoft.com/office/powerpoint/2010/main" val="2888196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B5156F-6F67-4C26-B224-F4758F56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(Map Scale Factor)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6CC71A-20BF-46D2-862A-99917FDF2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float MAPFAC_MX(Time, </a:t>
            </a:r>
            <a:r>
              <a:rPr lang="en-US" altLang="zh-TW" dirty="0" err="1"/>
              <a:t>south_north</a:t>
            </a:r>
            <a:r>
              <a:rPr lang="en-US" altLang="zh-TW" dirty="0"/>
              <a:t>, </a:t>
            </a:r>
            <a:r>
              <a:rPr lang="en-US" altLang="zh-TW" dirty="0" err="1"/>
              <a:t>west_east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MAPFAC_MX:FieldType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MAPFAC_MX:MemoryOrder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MAPFAC_MX:description</a:t>
            </a:r>
            <a:r>
              <a:rPr lang="en-US" altLang="zh-TW" dirty="0"/>
              <a:t> = "Map scale factor on mass grid, x direction" ;</a:t>
            </a:r>
          </a:p>
          <a:p>
            <a:pPr lvl="1"/>
            <a:r>
              <a:rPr lang="en-US" altLang="zh-TW" dirty="0" err="1"/>
              <a:t>MAPFAC_MX:units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MAPFAC_MX:stagger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MAPFAC_MX:coordinates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/>
              <a:t>float MAPFAC_MY(Time, </a:t>
            </a:r>
            <a:r>
              <a:rPr lang="en-US" altLang="zh-TW" dirty="0" err="1"/>
              <a:t>south_north</a:t>
            </a:r>
            <a:r>
              <a:rPr lang="en-US" altLang="zh-TW" dirty="0"/>
              <a:t>, </a:t>
            </a:r>
            <a:r>
              <a:rPr lang="en-US" altLang="zh-TW" dirty="0" err="1"/>
              <a:t>west_east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MAPFAC_MY:FieldType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MAPFAC_MY:MemoryOrder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MAPFAC_MY:description</a:t>
            </a:r>
            <a:r>
              <a:rPr lang="en-US" altLang="zh-TW" dirty="0"/>
              <a:t> = "Map scale factor on mass grid, y direction" ;</a:t>
            </a:r>
          </a:p>
          <a:p>
            <a:pPr lvl="1"/>
            <a:r>
              <a:rPr lang="en-US" altLang="zh-TW" dirty="0" err="1"/>
              <a:t>MAPFAC_MY:units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MAPFAC_MY:stagger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MAPFAC_MY:coordinates</a:t>
            </a:r>
            <a:r>
              <a:rPr lang="en-US" altLang="zh-TW" dirty="0"/>
              <a:t> = "XLONG XLAT XTIME" ;</a:t>
            </a:r>
          </a:p>
        </p:txBody>
      </p:sp>
    </p:spTree>
    <p:extLst>
      <p:ext uri="{BB962C8B-B14F-4D97-AF65-F5344CB8AC3E}">
        <p14:creationId xmlns:p14="http://schemas.microsoft.com/office/powerpoint/2010/main" val="1279935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B5156F-6F67-4C26-B224-F4758F56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(Map Scale Factor)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6CC71A-20BF-46D2-862A-99917FDF2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float MAPFAC_UX(Time, </a:t>
            </a:r>
            <a:r>
              <a:rPr lang="en-US" altLang="zh-TW" dirty="0" err="1"/>
              <a:t>south_north</a:t>
            </a:r>
            <a:r>
              <a:rPr lang="en-US" altLang="zh-TW" dirty="0"/>
              <a:t>, </a:t>
            </a:r>
            <a:r>
              <a:rPr lang="en-US" altLang="zh-TW" dirty="0" err="1"/>
              <a:t>west_east_stag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MAPFAC_UX:FieldType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MAPFAC_UX:MemoryOrder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MAPFAC_UX:description</a:t>
            </a:r>
            <a:r>
              <a:rPr lang="en-US" altLang="zh-TW" dirty="0"/>
              <a:t> = "Map scale factor on u-grid, x direction" ;</a:t>
            </a:r>
          </a:p>
          <a:p>
            <a:pPr lvl="1"/>
            <a:r>
              <a:rPr lang="en-US" altLang="zh-TW" dirty="0" err="1"/>
              <a:t>MAPFAC_UX:units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MAPFAC_UX:stagger</a:t>
            </a:r>
            <a:r>
              <a:rPr lang="en-US" altLang="zh-TW" dirty="0"/>
              <a:t> = "X" ;</a:t>
            </a:r>
          </a:p>
          <a:p>
            <a:pPr lvl="1"/>
            <a:r>
              <a:rPr lang="en-US" altLang="zh-TW" dirty="0" err="1"/>
              <a:t>MAPFAC_UX:coordinates</a:t>
            </a:r>
            <a:r>
              <a:rPr lang="en-US" altLang="zh-TW" dirty="0"/>
              <a:t> = "XLONG_U XLAT_U XTIME" ;</a:t>
            </a:r>
          </a:p>
          <a:p>
            <a:r>
              <a:rPr lang="en-US" altLang="zh-TW" dirty="0"/>
              <a:t>float MAPFAC_UY(Time, </a:t>
            </a:r>
            <a:r>
              <a:rPr lang="en-US" altLang="zh-TW" dirty="0" err="1"/>
              <a:t>south_north</a:t>
            </a:r>
            <a:r>
              <a:rPr lang="en-US" altLang="zh-TW" dirty="0"/>
              <a:t>, </a:t>
            </a:r>
            <a:r>
              <a:rPr lang="en-US" altLang="zh-TW" dirty="0" err="1"/>
              <a:t>west_east_stag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MAPFAC_UY:FieldType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MAPFAC_UY:MemoryOrder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MAPFAC_UY:description</a:t>
            </a:r>
            <a:r>
              <a:rPr lang="en-US" altLang="zh-TW" dirty="0"/>
              <a:t> = "Map scale factor on u-grid, y direction" ;</a:t>
            </a:r>
          </a:p>
          <a:p>
            <a:pPr lvl="1"/>
            <a:r>
              <a:rPr lang="en-US" altLang="zh-TW" dirty="0" err="1"/>
              <a:t>MAPFAC_UY:units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MAPFAC_UY:stagger</a:t>
            </a:r>
            <a:r>
              <a:rPr lang="en-US" altLang="zh-TW" dirty="0"/>
              <a:t> = "X" ;</a:t>
            </a:r>
          </a:p>
          <a:p>
            <a:pPr lvl="1"/>
            <a:r>
              <a:rPr lang="en-US" altLang="zh-TW" dirty="0" err="1"/>
              <a:t>MAPFAC_UY:coordinates</a:t>
            </a:r>
            <a:r>
              <a:rPr lang="en-US" altLang="zh-TW" dirty="0"/>
              <a:t> = "XLONG_U XLAT_U XTIME" ;</a:t>
            </a:r>
          </a:p>
        </p:txBody>
      </p:sp>
    </p:spTree>
    <p:extLst>
      <p:ext uri="{BB962C8B-B14F-4D97-AF65-F5344CB8AC3E}">
        <p14:creationId xmlns:p14="http://schemas.microsoft.com/office/powerpoint/2010/main" val="3539462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B5156F-6F67-4C26-B224-F4758F56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(Map Scale Factor)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6CC71A-20BF-46D2-862A-99917FDF2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/>
              <a:t>float MAPFAC_VX(Time, </a:t>
            </a:r>
            <a:r>
              <a:rPr lang="en-US" altLang="zh-TW" dirty="0" err="1"/>
              <a:t>south_north_stag</a:t>
            </a:r>
            <a:r>
              <a:rPr lang="en-US" altLang="zh-TW" dirty="0"/>
              <a:t>, </a:t>
            </a:r>
            <a:r>
              <a:rPr lang="en-US" altLang="zh-TW" dirty="0" err="1"/>
              <a:t>west_east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MAPFAC_VX:FieldType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MAPFAC_VX:MemoryOrder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MAPFAC_VX:description</a:t>
            </a:r>
            <a:r>
              <a:rPr lang="en-US" altLang="zh-TW" dirty="0"/>
              <a:t> = "Map scale factor on v-grid, x direction" ;</a:t>
            </a:r>
          </a:p>
          <a:p>
            <a:pPr lvl="1"/>
            <a:r>
              <a:rPr lang="en-US" altLang="zh-TW" dirty="0" err="1"/>
              <a:t>MAPFAC_VX:units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MAPFAC_VX:stagger</a:t>
            </a:r>
            <a:r>
              <a:rPr lang="en-US" altLang="zh-TW" dirty="0"/>
              <a:t> = "Y" ;</a:t>
            </a:r>
          </a:p>
          <a:p>
            <a:pPr lvl="1"/>
            <a:r>
              <a:rPr lang="en-US" altLang="zh-TW" dirty="0" err="1"/>
              <a:t>MAPFAC_VX:coordinates</a:t>
            </a:r>
            <a:r>
              <a:rPr lang="en-US" altLang="zh-TW" dirty="0"/>
              <a:t> = "XLONG_V XLAT_V XTIME" ;</a:t>
            </a:r>
          </a:p>
          <a:p>
            <a:r>
              <a:rPr lang="en-US" altLang="zh-TW" dirty="0"/>
              <a:t>float MF_VX_INV(Time, </a:t>
            </a:r>
            <a:r>
              <a:rPr lang="en-US" altLang="zh-TW" dirty="0" err="1"/>
              <a:t>south_north_stag</a:t>
            </a:r>
            <a:r>
              <a:rPr lang="en-US" altLang="zh-TW" dirty="0"/>
              <a:t>, </a:t>
            </a:r>
            <a:r>
              <a:rPr lang="en-US" altLang="zh-TW" dirty="0" err="1"/>
              <a:t>west_east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MF_VX_INV:FieldType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MF_VX_INV:MemoryOrder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MF_VX_INV:description</a:t>
            </a:r>
            <a:r>
              <a:rPr lang="en-US" altLang="zh-TW" dirty="0"/>
              <a:t> = "Inverse map scale factor on v-grid, x direction" ;</a:t>
            </a:r>
          </a:p>
          <a:p>
            <a:pPr lvl="1"/>
            <a:r>
              <a:rPr lang="en-US" altLang="zh-TW" dirty="0" err="1"/>
              <a:t>MF_VX_INV:units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MF_VX_INV:stagger</a:t>
            </a:r>
            <a:r>
              <a:rPr lang="en-US" altLang="zh-TW" dirty="0"/>
              <a:t> = "Y" ;</a:t>
            </a:r>
          </a:p>
          <a:p>
            <a:pPr lvl="1"/>
            <a:r>
              <a:rPr lang="en-US" altLang="zh-TW" dirty="0" err="1"/>
              <a:t>MF_VX_INV:coordinates</a:t>
            </a:r>
            <a:r>
              <a:rPr lang="en-US" altLang="zh-TW" dirty="0"/>
              <a:t> = "XLONG_V XLAT_V XTIME" ;</a:t>
            </a:r>
          </a:p>
          <a:p>
            <a:r>
              <a:rPr lang="en-US" altLang="zh-TW" dirty="0"/>
              <a:t>float MAPFAC_VY(Time, </a:t>
            </a:r>
            <a:r>
              <a:rPr lang="en-US" altLang="zh-TW" dirty="0" err="1"/>
              <a:t>south_north_stag</a:t>
            </a:r>
            <a:r>
              <a:rPr lang="en-US" altLang="zh-TW" dirty="0"/>
              <a:t>, </a:t>
            </a:r>
            <a:r>
              <a:rPr lang="en-US" altLang="zh-TW" dirty="0" err="1"/>
              <a:t>west_east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MAPFAC_VY:FieldType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MAPFAC_VY:MemoryOrder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MAPFAC_VY:description</a:t>
            </a:r>
            <a:r>
              <a:rPr lang="en-US" altLang="zh-TW" dirty="0"/>
              <a:t> = "Map scale factor on v-grid, y direction" ;</a:t>
            </a:r>
          </a:p>
          <a:p>
            <a:pPr lvl="1"/>
            <a:r>
              <a:rPr lang="en-US" altLang="zh-TW" dirty="0" err="1"/>
              <a:t>MAPFAC_VY:units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MAPFAC_VY:stagger</a:t>
            </a:r>
            <a:r>
              <a:rPr lang="en-US" altLang="zh-TW" dirty="0"/>
              <a:t> = "Y" ;</a:t>
            </a:r>
          </a:p>
          <a:p>
            <a:pPr lvl="1"/>
            <a:r>
              <a:rPr lang="en-US" altLang="zh-TW" dirty="0" err="1"/>
              <a:t>MAPFAC_VY:coordinates</a:t>
            </a:r>
            <a:r>
              <a:rPr lang="en-US" altLang="zh-TW" dirty="0"/>
              <a:t> = "XLONG_V XLAT_V XTIME" ;</a:t>
            </a:r>
          </a:p>
        </p:txBody>
      </p:sp>
    </p:spTree>
    <p:extLst>
      <p:ext uri="{BB962C8B-B14F-4D97-AF65-F5344CB8AC3E}">
        <p14:creationId xmlns:p14="http://schemas.microsoft.com/office/powerpoint/2010/main" val="346934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47EDC-5C88-411A-8256-ABB700A5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0E6111-509B-4223-A7AD-B03F1C3A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</a:rPr>
              <a:t>float RAINC(Time,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RAINC:FieldType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RAINC:MemoryOrder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RAINC:description</a:t>
            </a:r>
            <a:r>
              <a:rPr lang="en-US" altLang="zh-TW" dirty="0"/>
              <a:t> = "ACCUMULATED TOTAL CUMULUS PRECIPITATION" ;</a:t>
            </a:r>
          </a:p>
          <a:p>
            <a:pPr lvl="1"/>
            <a:r>
              <a:rPr lang="en-US" altLang="zh-TW" dirty="0" err="1"/>
              <a:t>RAINC:units</a:t>
            </a:r>
            <a:r>
              <a:rPr lang="en-US" altLang="zh-TW" dirty="0"/>
              <a:t> = "mm" ;</a:t>
            </a:r>
          </a:p>
          <a:p>
            <a:pPr lvl="1"/>
            <a:r>
              <a:rPr lang="en-US" altLang="zh-TW" dirty="0" err="1"/>
              <a:t>RAINC:stagger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RAINC:coordinates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RAINSH(Time,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RAINSH:FieldType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RAINSH:MemoryOrder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RAINSH:description</a:t>
            </a:r>
            <a:r>
              <a:rPr lang="en-US" altLang="zh-TW" dirty="0"/>
              <a:t> = "ACCUMULATED SHALLOW CUMULUS PRECIPITATION" ;</a:t>
            </a:r>
          </a:p>
          <a:p>
            <a:pPr lvl="1"/>
            <a:r>
              <a:rPr lang="en-US" altLang="zh-TW" dirty="0" err="1"/>
              <a:t>RAINSH:units</a:t>
            </a:r>
            <a:r>
              <a:rPr lang="en-US" altLang="zh-TW" dirty="0"/>
              <a:t> = "mm" ;</a:t>
            </a:r>
          </a:p>
          <a:p>
            <a:pPr lvl="1"/>
            <a:r>
              <a:rPr lang="en-US" altLang="zh-TW" dirty="0" err="1"/>
              <a:t>RAINSH:stagger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RAINSH:coordinates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RAINNC(Time,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RAINNC:FieldType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RAINNC:MemoryOrder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RAINNC:description</a:t>
            </a:r>
            <a:r>
              <a:rPr lang="en-US" altLang="zh-TW" dirty="0"/>
              <a:t> = "ACCUMULATED TOTAL GRID SCALE PRECIPITATION" ;</a:t>
            </a:r>
          </a:p>
          <a:p>
            <a:pPr lvl="1"/>
            <a:r>
              <a:rPr lang="en-US" altLang="zh-TW" dirty="0" err="1"/>
              <a:t>RAINNC:units</a:t>
            </a:r>
            <a:r>
              <a:rPr lang="en-US" altLang="zh-TW" dirty="0"/>
              <a:t> = "mm" ;</a:t>
            </a:r>
          </a:p>
          <a:p>
            <a:pPr lvl="1"/>
            <a:r>
              <a:rPr lang="en-US" altLang="zh-TW" dirty="0" err="1"/>
              <a:t>RAINNC:stagger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RAINNC:coordinates</a:t>
            </a:r>
            <a:r>
              <a:rPr lang="en-US" altLang="zh-TW" dirty="0"/>
              <a:t> = "XLONG XLAT XTIME" ;</a:t>
            </a:r>
          </a:p>
        </p:txBody>
      </p:sp>
    </p:spTree>
    <p:extLst>
      <p:ext uri="{BB962C8B-B14F-4D97-AF65-F5344CB8AC3E}">
        <p14:creationId xmlns:p14="http://schemas.microsoft.com/office/powerpoint/2010/main" val="94426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0B60F-7767-4B4A-8046-93849279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46104-AC89-4D10-800D-D6AA42C41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SNOW(Time,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SNOW:FieldType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SNOW:MemoryOrder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SNOW:description</a:t>
            </a:r>
            <a:r>
              <a:rPr lang="en-US" altLang="zh-TW" dirty="0"/>
              <a:t> = "SNOW WATER EQUIVALENT" ;</a:t>
            </a:r>
          </a:p>
          <a:p>
            <a:pPr lvl="1"/>
            <a:r>
              <a:rPr lang="en-US" altLang="zh-TW" dirty="0" err="1"/>
              <a:t>SNOW:units</a:t>
            </a:r>
            <a:r>
              <a:rPr lang="en-US" altLang="zh-TW" dirty="0"/>
              <a:t> = "kg m-2" ;</a:t>
            </a:r>
          </a:p>
          <a:p>
            <a:pPr lvl="1"/>
            <a:r>
              <a:rPr lang="en-US" altLang="zh-TW" dirty="0" err="1"/>
              <a:t>SNOW:stagger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SNOW:coordinates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SNOWH(Time,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SNOWH:FieldType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SNOWH:MemoryOrder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SNOWH:description</a:t>
            </a:r>
            <a:r>
              <a:rPr lang="en-US" altLang="zh-TW" dirty="0"/>
              <a:t> = "PHYSICAL SNOW DEPTH" ;</a:t>
            </a:r>
          </a:p>
          <a:p>
            <a:pPr lvl="1"/>
            <a:r>
              <a:rPr lang="en-US" altLang="zh-TW" dirty="0" err="1"/>
              <a:t>SNOWH:units</a:t>
            </a:r>
            <a:r>
              <a:rPr lang="en-US" altLang="zh-TW" dirty="0"/>
              <a:t> = "m" ;</a:t>
            </a:r>
          </a:p>
          <a:p>
            <a:pPr lvl="1"/>
            <a:r>
              <a:rPr lang="en-US" altLang="zh-TW" dirty="0" err="1"/>
              <a:t>SNOWH:stagger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SNOWH:coordinates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194A12-A80C-490B-BA4B-5561585E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1" y="0"/>
            <a:ext cx="4114799" cy="3429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FDD8DDB-39D3-4DB7-9FA2-C06D8C3D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429000"/>
            <a:ext cx="4114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F9068-14CC-47D1-AC64-F5082905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022337-11FC-43DA-AFE6-4EE87128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SNOWC(Time,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SNOWC:FieldType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SNOWC:MemoryOrder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SNOWC:description</a:t>
            </a:r>
            <a:r>
              <a:rPr lang="en-US" altLang="zh-TW" dirty="0"/>
              <a:t> = "FLAG INDICATING SNOW COVERAGE (1 FOR SNOW COVER)" ;</a:t>
            </a:r>
          </a:p>
          <a:p>
            <a:pPr lvl="1"/>
            <a:r>
              <a:rPr lang="en-US" altLang="zh-TW" dirty="0" err="1"/>
              <a:t>SNOWC:units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SNOWC:stagger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SNOWC:coordinates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SR(Time,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SR:FieldType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SR:MemoryOrder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SR:description</a:t>
            </a:r>
            <a:r>
              <a:rPr lang="en-US" altLang="zh-TW" dirty="0"/>
              <a:t> = "fraction of frozen precipitation" ;</a:t>
            </a:r>
          </a:p>
          <a:p>
            <a:pPr lvl="1"/>
            <a:r>
              <a:rPr lang="en-US" altLang="zh-TW" dirty="0" err="1"/>
              <a:t>SR:units</a:t>
            </a:r>
            <a:r>
              <a:rPr lang="en-US" altLang="zh-TW" dirty="0"/>
              <a:t> = "-" ;</a:t>
            </a:r>
          </a:p>
          <a:p>
            <a:pPr lvl="1"/>
            <a:r>
              <a:rPr lang="en-US" altLang="zh-TW" dirty="0" err="1"/>
              <a:t>SR:stagger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SR:coordinates</a:t>
            </a:r>
            <a:r>
              <a:rPr lang="en-US" altLang="zh-TW" dirty="0"/>
              <a:t> = "XLONG XLAT XTIME" ;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415DFA-F4DC-4335-83C2-4588F83E7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429000"/>
            <a:ext cx="4114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97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F9068-14CC-47D1-AC64-F5082905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022337-11FC-43DA-AFE6-4EE871286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SST(Time,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SST:FieldType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SST:MemoryOrder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SST:description</a:t>
            </a:r>
            <a:r>
              <a:rPr lang="en-US" altLang="zh-TW" dirty="0"/>
              <a:t> = "SEA SURFACE TEMPERATURE" ;</a:t>
            </a:r>
          </a:p>
          <a:p>
            <a:pPr lvl="1"/>
            <a:r>
              <a:rPr lang="en-US" altLang="zh-TW" dirty="0" err="1"/>
              <a:t>SST:units</a:t>
            </a:r>
            <a:r>
              <a:rPr lang="en-US" altLang="zh-TW" dirty="0"/>
              <a:t> = "K" ;</a:t>
            </a:r>
          </a:p>
          <a:p>
            <a:pPr lvl="1"/>
            <a:r>
              <a:rPr lang="en-US" altLang="zh-TW" dirty="0" err="1"/>
              <a:t>SST:stagger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SST:coordinates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SSTSK(Time,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SSTSK:FieldType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SSTSK:MemoryOrder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SSTSK:description</a:t>
            </a:r>
            <a:r>
              <a:rPr lang="en-US" altLang="zh-TW" dirty="0"/>
              <a:t> = "SKIN SEA SURFACE TEMPERATURE" ;</a:t>
            </a:r>
          </a:p>
          <a:p>
            <a:pPr lvl="1"/>
            <a:r>
              <a:rPr lang="en-US" altLang="zh-TW" dirty="0" err="1"/>
              <a:t>SSTSK:units</a:t>
            </a:r>
            <a:r>
              <a:rPr lang="en-US" altLang="zh-TW" dirty="0"/>
              <a:t> = "K" ;</a:t>
            </a:r>
          </a:p>
          <a:p>
            <a:pPr lvl="1"/>
            <a:r>
              <a:rPr lang="en-US" altLang="zh-TW" dirty="0" err="1"/>
              <a:t>SSTSK:stagger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SSTSK:coordinates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TSK(Time,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TSK:FieldType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TSK:MemoryOrder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TSK:description</a:t>
            </a:r>
            <a:r>
              <a:rPr lang="en-US" altLang="zh-TW" dirty="0"/>
              <a:t> = "SURFACE SKIN TEMPERATURE" ;</a:t>
            </a:r>
          </a:p>
          <a:p>
            <a:pPr lvl="1"/>
            <a:r>
              <a:rPr lang="en-US" altLang="zh-TW" dirty="0" err="1"/>
              <a:t>TSK:units</a:t>
            </a:r>
            <a:r>
              <a:rPr lang="en-US" altLang="zh-TW" dirty="0"/>
              <a:t> = "K" ;</a:t>
            </a:r>
          </a:p>
          <a:p>
            <a:pPr lvl="1"/>
            <a:r>
              <a:rPr lang="en-US" altLang="zh-TW" dirty="0" err="1"/>
              <a:t>TSK:stagger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TSK:coordinates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D0FC98-82BD-46A0-81AA-19E68A6A3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0"/>
            <a:ext cx="2922164" cy="24351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9239041-3F99-4B67-8CA8-CC6B7B75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4" y="4422862"/>
            <a:ext cx="2922166" cy="24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44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F9068-14CC-47D1-AC64-F5082905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(Column)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F8A597-0D9A-4D2F-8415-DF6FB7B39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</a:rPr>
              <a:t>float UST(Time,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UST:FieldType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UST:MemoryOrder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UST:description</a:t>
            </a:r>
            <a:r>
              <a:rPr lang="en-US" altLang="zh-TW" dirty="0"/>
              <a:t> = "U* IN SIMILARITY THEORY" ;</a:t>
            </a:r>
          </a:p>
          <a:p>
            <a:pPr lvl="1"/>
            <a:r>
              <a:rPr lang="en-US" altLang="zh-TW" dirty="0" err="1"/>
              <a:t>UST:units</a:t>
            </a:r>
            <a:r>
              <a:rPr lang="en-US" altLang="zh-TW" dirty="0"/>
              <a:t> = "m s-1" ;</a:t>
            </a:r>
          </a:p>
          <a:p>
            <a:pPr lvl="1"/>
            <a:r>
              <a:rPr lang="en-US" altLang="zh-TW" dirty="0" err="1"/>
              <a:t>UST:stagger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UST:coordinates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PBLH(Time,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PBLH:FieldType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PBLH:MemoryOrder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PBLH:description</a:t>
            </a:r>
            <a:r>
              <a:rPr lang="en-US" altLang="zh-TW" dirty="0"/>
              <a:t> = "PBL HEIGHT" ;</a:t>
            </a:r>
          </a:p>
          <a:p>
            <a:pPr lvl="1"/>
            <a:r>
              <a:rPr lang="en-US" altLang="zh-TW" dirty="0" err="1"/>
              <a:t>PBLH:units</a:t>
            </a:r>
            <a:r>
              <a:rPr lang="en-US" altLang="zh-TW" dirty="0"/>
              <a:t> = "m" ;</a:t>
            </a:r>
          </a:p>
          <a:p>
            <a:pPr lvl="1"/>
            <a:r>
              <a:rPr lang="en-US" altLang="zh-TW" dirty="0" err="1"/>
              <a:t>PBLH:stagger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PBLH:coordinates</a:t>
            </a:r>
            <a:r>
              <a:rPr lang="en-US" altLang="zh-TW" dirty="0"/>
              <a:t> = "XLONG XLAT XTIME" 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2290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0CF5CF2-3311-4145-AACB-D3A3CCE9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Variables - </a:t>
            </a:r>
            <a:br>
              <a:rPr lang="en-US" altLang="zh-TW" sz="3200" dirty="0"/>
            </a:br>
            <a:r>
              <a:rPr lang="en-US" altLang="zh-TW" dirty="0"/>
              <a:t>Grid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1342BA0-20D0-4C80-88DD-9055F3E43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813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(Column)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MUB(Time,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MUB:FieldType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MUB:MemoryOrder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MUB:description</a:t>
            </a:r>
            <a:r>
              <a:rPr lang="en-US" altLang="zh-TW" dirty="0"/>
              <a:t> = "base state dry air mass in column" ;</a:t>
            </a:r>
          </a:p>
          <a:p>
            <a:pPr lvl="1"/>
            <a:r>
              <a:rPr lang="en-US" altLang="zh-TW" dirty="0" err="1"/>
              <a:t>MUB:units</a:t>
            </a:r>
            <a:r>
              <a:rPr lang="en-US" altLang="zh-TW" dirty="0"/>
              <a:t> = "Pa" ;</a:t>
            </a:r>
          </a:p>
          <a:p>
            <a:pPr lvl="1"/>
            <a:r>
              <a:rPr lang="en-US" altLang="zh-TW" dirty="0" err="1"/>
              <a:t>MUB:stagger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MUB:coordinates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MU(Time,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MU:FieldType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MU:MemoryOrder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MU:description</a:t>
            </a:r>
            <a:r>
              <a:rPr lang="en-US" altLang="zh-TW" dirty="0"/>
              <a:t> = "perturbation dry air mass in column" ;</a:t>
            </a:r>
          </a:p>
          <a:p>
            <a:pPr lvl="1"/>
            <a:r>
              <a:rPr lang="en-US" altLang="zh-TW" dirty="0" err="1"/>
              <a:t>MU:units</a:t>
            </a:r>
            <a:r>
              <a:rPr lang="en-US" altLang="zh-TW" dirty="0"/>
              <a:t> = "Pa" ;</a:t>
            </a:r>
          </a:p>
          <a:p>
            <a:pPr lvl="1"/>
            <a:r>
              <a:rPr lang="en-US" altLang="zh-TW" dirty="0" err="1"/>
              <a:t>MU:stagger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MU:coordinates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E12C9A-3312-4FE9-833E-3D7C68FE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22" y="3682768"/>
            <a:ext cx="3810278" cy="31752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7460E9-8B7B-414F-88BA-D481A66C6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22" y="0"/>
            <a:ext cx="3810278" cy="31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93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200F1-1B99-4909-A030-8D5E5D34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(Runoff)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51E8D9-30D8-4E55-BB8D-523F29295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</a:rPr>
              <a:t>float SFROFF(Time,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SFROFF:FieldType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SFROFF:MemoryOrder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SFROFF:description</a:t>
            </a:r>
            <a:r>
              <a:rPr lang="en-US" altLang="zh-TW" dirty="0"/>
              <a:t> = "SURFACE RUNOFF" ;</a:t>
            </a:r>
          </a:p>
          <a:p>
            <a:pPr lvl="1"/>
            <a:r>
              <a:rPr lang="en-US" altLang="zh-TW" dirty="0" err="1"/>
              <a:t>SFROFF:units</a:t>
            </a:r>
            <a:r>
              <a:rPr lang="en-US" altLang="zh-TW" dirty="0"/>
              <a:t> = "mm" ;</a:t>
            </a:r>
          </a:p>
          <a:p>
            <a:pPr lvl="1"/>
            <a:r>
              <a:rPr lang="en-US" altLang="zh-TW" dirty="0" err="1"/>
              <a:t>SFROFF:stagger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SFROFF:coordinates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UDROFF(Time,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UDROFF:FieldType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UDROFF:MemoryOrder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UDROFF:description</a:t>
            </a:r>
            <a:r>
              <a:rPr lang="en-US" altLang="zh-TW" dirty="0"/>
              <a:t> = "UNDERGROUND RUNOFF" ;</a:t>
            </a:r>
          </a:p>
          <a:p>
            <a:pPr lvl="1"/>
            <a:r>
              <a:rPr lang="en-US" altLang="zh-TW" dirty="0" err="1"/>
              <a:t>UDROFF:units</a:t>
            </a:r>
            <a:r>
              <a:rPr lang="en-US" altLang="zh-TW" dirty="0"/>
              <a:t> = "mm" ;</a:t>
            </a:r>
          </a:p>
          <a:p>
            <a:pPr lvl="1"/>
            <a:r>
              <a:rPr lang="en-US" altLang="zh-TW" dirty="0" err="1"/>
              <a:t>UDROFF:stagger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UDROFF:coordinates</a:t>
            </a:r>
            <a:r>
              <a:rPr lang="en-US" altLang="zh-TW" dirty="0"/>
              <a:t> = "XLONG XLAT XTIME" ;</a:t>
            </a:r>
          </a:p>
        </p:txBody>
      </p:sp>
    </p:spTree>
    <p:extLst>
      <p:ext uri="{BB962C8B-B14F-4D97-AF65-F5344CB8AC3E}">
        <p14:creationId xmlns:p14="http://schemas.microsoft.com/office/powerpoint/2010/main" val="2005369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303AD4-8D2B-4EB4-ADBC-F5A1E909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(Mask)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DF5194-96C6-4FF2-B72F-222A3C25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XLAND(Time,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XLAND:FieldType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XLAND:MemoryOrder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XLAND:description</a:t>
            </a:r>
            <a:r>
              <a:rPr lang="en-US" altLang="zh-TW" dirty="0"/>
              <a:t> = "LAND MASK (1 FOR LAND, 2 FOR WATER)" ;</a:t>
            </a:r>
          </a:p>
          <a:p>
            <a:pPr lvl="1"/>
            <a:r>
              <a:rPr lang="en-US" altLang="zh-TW" dirty="0" err="1"/>
              <a:t>XLAND:units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XLAND:stagger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XLAND:coordinates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LANDMASK(Time,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LANDMASK:FieldType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LANDMASK:MemoryOrder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LANDMASK:description</a:t>
            </a:r>
            <a:r>
              <a:rPr lang="en-US" altLang="zh-TW" dirty="0"/>
              <a:t> = "LAND MASK (1 FOR LAND, 0 FOR WATER)" ;</a:t>
            </a:r>
          </a:p>
          <a:p>
            <a:pPr lvl="1"/>
            <a:r>
              <a:rPr lang="en-US" altLang="zh-TW" dirty="0" err="1"/>
              <a:t>LANDMASK:units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LANDMASK:stagger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LANDMASK:coordinates</a:t>
            </a:r>
            <a:r>
              <a:rPr lang="en-US" altLang="zh-TW" dirty="0"/>
              <a:t> = "XLONG XLAT XTIME" ;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18CFBA-7126-4077-A208-7C77B01D0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67" y="-1"/>
            <a:ext cx="2657634" cy="22146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2BE184-DEE9-42EB-AAEE-E61E55F91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67" y="2055814"/>
            <a:ext cx="2657634" cy="22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83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227760-5572-4953-8866-35F46257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solidFill>
                  <a:prstClr val="white"/>
                </a:solidFill>
              </a:rPr>
              <a:t>Variables - </a:t>
            </a:r>
            <a:br>
              <a:rPr lang="en-US" altLang="zh-TW" sz="3200" dirty="0">
                <a:solidFill>
                  <a:prstClr val="white"/>
                </a:solidFill>
              </a:rPr>
            </a:br>
            <a:r>
              <a:rPr lang="en-US" altLang="zh-TW" dirty="0">
                <a:solidFill>
                  <a:prstClr val="white"/>
                </a:solidFill>
              </a:rPr>
              <a:t>Flux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D43D029-0850-4F14-BF9E-A1296857A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858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0B60F-7767-4B4A-8046-93849279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(Flux)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46104-AC89-4D10-800D-D6AA42C41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</a:rPr>
              <a:t>float GRDFLX(Time,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GRDFLX:FieldType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GRDFLX:MemoryOrder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GRDFLX:description</a:t>
            </a:r>
            <a:r>
              <a:rPr lang="en-US" altLang="zh-TW" dirty="0"/>
              <a:t> = "GROUND HEAT FLUX" ;</a:t>
            </a:r>
          </a:p>
          <a:p>
            <a:pPr lvl="1"/>
            <a:r>
              <a:rPr lang="en-US" altLang="zh-TW" dirty="0" err="1"/>
              <a:t>GRDFLX:units</a:t>
            </a:r>
            <a:r>
              <a:rPr lang="en-US" altLang="zh-TW" dirty="0"/>
              <a:t> = "W m-2" ;</a:t>
            </a:r>
          </a:p>
          <a:p>
            <a:pPr lvl="1"/>
            <a:r>
              <a:rPr lang="en-US" altLang="zh-TW" dirty="0" err="1"/>
              <a:t>GRDFLX:stagger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GRDFLX:coordinates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ACGRDFLX(Time,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ACGRDFLX:FieldType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ACGRDFLX:MemoryOrder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ACGRDFLX:description</a:t>
            </a:r>
            <a:r>
              <a:rPr lang="en-US" altLang="zh-TW" dirty="0"/>
              <a:t> = "ACCUMULATED GROUND HEAT FLUX" ;</a:t>
            </a:r>
          </a:p>
          <a:p>
            <a:pPr lvl="1"/>
            <a:r>
              <a:rPr lang="en-US" altLang="zh-TW" dirty="0" err="1"/>
              <a:t>ACGRDFLX:units</a:t>
            </a:r>
            <a:r>
              <a:rPr lang="en-US" altLang="zh-TW" dirty="0"/>
              <a:t> = "J m-2" ;</a:t>
            </a:r>
          </a:p>
          <a:p>
            <a:pPr lvl="1"/>
            <a:r>
              <a:rPr lang="en-US" altLang="zh-TW" dirty="0" err="1"/>
              <a:t>ACGRDFLX:stagger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ACGRDFLX:coordinates</a:t>
            </a:r>
            <a:r>
              <a:rPr lang="en-US" altLang="zh-TW" dirty="0"/>
              <a:t> = "XLONG XLAT XTIME" ;</a:t>
            </a:r>
          </a:p>
        </p:txBody>
      </p:sp>
    </p:spTree>
    <p:extLst>
      <p:ext uri="{BB962C8B-B14F-4D97-AF65-F5344CB8AC3E}">
        <p14:creationId xmlns:p14="http://schemas.microsoft.com/office/powerpoint/2010/main" val="292767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0C40A-E5B3-42E0-AAD4-80D58664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(Flux)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D96B8F-D33B-457D-94E4-EE0E3AE28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</a:rPr>
              <a:t>float HFX(Time,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HFX:FieldType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HFX:MemoryOrder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HFX:description</a:t>
            </a:r>
            <a:r>
              <a:rPr lang="en-US" altLang="zh-TW" dirty="0"/>
              <a:t> = "UPWARD HEAT FLUX AT THE SURFACE" ;</a:t>
            </a:r>
          </a:p>
          <a:p>
            <a:pPr lvl="1"/>
            <a:r>
              <a:rPr lang="en-US" altLang="zh-TW" dirty="0" err="1"/>
              <a:t>HFX:units</a:t>
            </a:r>
            <a:r>
              <a:rPr lang="en-US" altLang="zh-TW" dirty="0"/>
              <a:t> = "W m-2" ;</a:t>
            </a:r>
          </a:p>
          <a:p>
            <a:pPr lvl="1"/>
            <a:r>
              <a:rPr lang="en-US" altLang="zh-TW" dirty="0" err="1"/>
              <a:t>HFX:stagger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HFX:coordinates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ACHFX(Time,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ACHFX:FieldType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ACHFX:MemoryOrder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ACHFX:description</a:t>
            </a:r>
            <a:r>
              <a:rPr lang="en-US" altLang="zh-TW" dirty="0"/>
              <a:t> = "ACCUMULATED UPWARD HEAT FLUX AT THE SURFACE" ;</a:t>
            </a:r>
          </a:p>
          <a:p>
            <a:pPr lvl="1"/>
            <a:r>
              <a:rPr lang="en-US" altLang="zh-TW" dirty="0" err="1"/>
              <a:t>ACHFX:units</a:t>
            </a:r>
            <a:r>
              <a:rPr lang="en-US" altLang="zh-TW" dirty="0"/>
              <a:t> = "J m-2" ;</a:t>
            </a:r>
          </a:p>
          <a:p>
            <a:pPr lvl="1"/>
            <a:r>
              <a:rPr lang="en-US" altLang="zh-TW" dirty="0" err="1"/>
              <a:t>ACHFX:stagger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ACHFX:coordinates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QFX(Time,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QFX:FieldType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QFX:MemoryOrder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QFX:description</a:t>
            </a:r>
            <a:r>
              <a:rPr lang="en-US" altLang="zh-TW" dirty="0"/>
              <a:t> = "UPWARD MOISTURE FLUX AT THE SURFACE" ;</a:t>
            </a:r>
          </a:p>
          <a:p>
            <a:pPr lvl="1"/>
            <a:r>
              <a:rPr lang="en-US" altLang="zh-TW" dirty="0" err="1"/>
              <a:t>QFX:units</a:t>
            </a:r>
            <a:r>
              <a:rPr lang="en-US" altLang="zh-TW" dirty="0"/>
              <a:t> = "kg m-2 s-1" ;</a:t>
            </a:r>
          </a:p>
          <a:p>
            <a:pPr lvl="1"/>
            <a:r>
              <a:rPr lang="en-US" altLang="zh-TW" dirty="0" err="1"/>
              <a:t>QFX:stagger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QFX:coordinates</a:t>
            </a:r>
            <a:r>
              <a:rPr lang="en-US" altLang="zh-TW" dirty="0"/>
              <a:t> = "XLONG XLAT XTIME" ;</a:t>
            </a:r>
          </a:p>
        </p:txBody>
      </p:sp>
    </p:spTree>
    <p:extLst>
      <p:ext uri="{BB962C8B-B14F-4D97-AF65-F5344CB8AC3E}">
        <p14:creationId xmlns:p14="http://schemas.microsoft.com/office/powerpoint/2010/main" val="3165833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0C40A-E5B3-42E0-AAD4-80D58664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(Flux)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D96B8F-D33B-457D-94E4-EE0E3AE28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</a:rPr>
              <a:t>float LH(Time,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LH:FieldType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LH:MemoryOrder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LH:description</a:t>
            </a:r>
            <a:r>
              <a:rPr lang="en-US" altLang="zh-TW" dirty="0"/>
              <a:t> = "LATENT HEAT FLUX AT THE SURFACE" ;</a:t>
            </a:r>
          </a:p>
          <a:p>
            <a:pPr lvl="1"/>
            <a:r>
              <a:rPr lang="en-US" altLang="zh-TW" dirty="0" err="1"/>
              <a:t>LH:units</a:t>
            </a:r>
            <a:r>
              <a:rPr lang="en-US" altLang="zh-TW" dirty="0"/>
              <a:t> = "W m-2" ;</a:t>
            </a:r>
          </a:p>
          <a:p>
            <a:pPr lvl="1"/>
            <a:r>
              <a:rPr lang="en-US" altLang="zh-TW" dirty="0" err="1"/>
              <a:t>LH:stagger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LH:coordinates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ACLHF(Time,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ACLHF:FieldType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ACLHF:MemoryOrder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ACLHF:description</a:t>
            </a:r>
            <a:r>
              <a:rPr lang="en-US" altLang="zh-TW" dirty="0"/>
              <a:t> = "ACCUMULATED UPWARD LATENT HEAT FLUX AT THE SURFACE" ;</a:t>
            </a:r>
          </a:p>
          <a:p>
            <a:pPr lvl="1"/>
            <a:r>
              <a:rPr lang="en-US" altLang="zh-TW" dirty="0" err="1"/>
              <a:t>ACLHF:units</a:t>
            </a:r>
            <a:r>
              <a:rPr lang="en-US" altLang="zh-TW" dirty="0"/>
              <a:t> = "J m-2" ;</a:t>
            </a:r>
          </a:p>
          <a:p>
            <a:pPr lvl="1"/>
            <a:r>
              <a:rPr lang="en-US" altLang="zh-TW" dirty="0" err="1"/>
              <a:t>ACLHF:stagger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ACLHF:coordinates</a:t>
            </a:r>
            <a:r>
              <a:rPr lang="en-US" altLang="zh-TW" dirty="0"/>
              <a:t> = "XLONG XLAT XTIME" 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7649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BF78C-B8AF-4827-B90B-94008A48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8ABE42-857C-4A28-AB36-F16CD22E3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</a:rPr>
              <a:t>float SWDOWN(Time,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SWDOWN:FieldType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SWDOWN:MemoryOrder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SWDOWN:description</a:t>
            </a:r>
            <a:r>
              <a:rPr lang="en-US" altLang="zh-TW" dirty="0"/>
              <a:t> = "DOWNWARD SHORT WAVE FLUX AT GROUND SURFACE" ;</a:t>
            </a:r>
          </a:p>
          <a:p>
            <a:pPr lvl="1"/>
            <a:r>
              <a:rPr lang="en-US" altLang="zh-TW" dirty="0" err="1"/>
              <a:t>SWDOWN:units</a:t>
            </a:r>
            <a:r>
              <a:rPr lang="en-US" altLang="zh-TW" dirty="0"/>
              <a:t> = "W m-2" ;</a:t>
            </a:r>
          </a:p>
          <a:p>
            <a:pPr lvl="1"/>
            <a:r>
              <a:rPr lang="en-US" altLang="zh-TW" dirty="0" err="1"/>
              <a:t>SWDOWN:stagger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SWDOWN:coordinates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SWNORM(Time,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SWNORM:FieldType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SWNORM:MemoryOrder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SWNORM:description</a:t>
            </a:r>
            <a:r>
              <a:rPr lang="en-US" altLang="zh-TW" dirty="0"/>
              <a:t> = "NORMAL SHORT WAVE FLUX AT GROUND SURFACE (SLOPE-DEPENDENT)" ;</a:t>
            </a:r>
          </a:p>
          <a:p>
            <a:pPr lvl="1"/>
            <a:r>
              <a:rPr lang="en-US" altLang="zh-TW" dirty="0" err="1"/>
              <a:t>SWNORM:units</a:t>
            </a:r>
            <a:r>
              <a:rPr lang="en-US" altLang="zh-TW" dirty="0"/>
              <a:t> = "W m-2" ;</a:t>
            </a:r>
          </a:p>
          <a:p>
            <a:pPr lvl="1"/>
            <a:r>
              <a:rPr lang="en-US" altLang="zh-TW" dirty="0" err="1"/>
              <a:t>SWNORM:stagger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SWNORM:coordinates</a:t>
            </a:r>
            <a:r>
              <a:rPr lang="en-US" altLang="zh-TW" dirty="0"/>
              <a:t> = "XLONG XLAT XTIME" ;</a:t>
            </a:r>
          </a:p>
        </p:txBody>
      </p:sp>
    </p:spTree>
    <p:extLst>
      <p:ext uri="{BB962C8B-B14F-4D97-AF65-F5344CB8AC3E}">
        <p14:creationId xmlns:p14="http://schemas.microsoft.com/office/powerpoint/2010/main" val="4009206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C56E37-E176-4C99-998E-0B5BAC22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(Ground)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361B7D-69FE-4819-9953-59B06D765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</a:rPr>
              <a:t>float GSW(Time,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GSW:FieldType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GSW:MemoryOrder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GSW:description</a:t>
            </a:r>
            <a:r>
              <a:rPr lang="en-US" altLang="zh-TW" dirty="0"/>
              <a:t> = "NET SHORT WAVE FLUX AT GROUND SURFACE" ;</a:t>
            </a:r>
          </a:p>
          <a:p>
            <a:pPr lvl="1"/>
            <a:r>
              <a:rPr lang="en-US" altLang="zh-TW" dirty="0" err="1"/>
              <a:t>GSW:units</a:t>
            </a:r>
            <a:r>
              <a:rPr lang="en-US" altLang="zh-TW" dirty="0"/>
              <a:t> = "W m-2" ;</a:t>
            </a:r>
          </a:p>
          <a:p>
            <a:pPr lvl="1"/>
            <a:r>
              <a:rPr lang="en-US" altLang="zh-TW" dirty="0" err="1"/>
              <a:t>GSW:stagger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GSW:coordinates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GLW(Time,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GLW:FieldType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GLW:MemoryOrder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GLW:description</a:t>
            </a:r>
            <a:r>
              <a:rPr lang="en-US" altLang="zh-TW" dirty="0"/>
              <a:t> = "DOWNWARD LONG WAVE FLUX AT GROUND SURFACE" ;</a:t>
            </a:r>
          </a:p>
          <a:p>
            <a:pPr lvl="1"/>
            <a:r>
              <a:rPr lang="en-US" altLang="zh-TW" dirty="0" err="1"/>
              <a:t>GLW:units</a:t>
            </a:r>
            <a:r>
              <a:rPr lang="en-US" altLang="zh-TW" dirty="0"/>
              <a:t> = "W m-2" ;</a:t>
            </a:r>
          </a:p>
          <a:p>
            <a:pPr lvl="1"/>
            <a:r>
              <a:rPr lang="en-US" altLang="zh-TW" dirty="0" err="1"/>
              <a:t>GLW:stagger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GLW:coordinates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OLR(Time,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OLR:FieldType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OLR:MemoryOrder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OLR:description</a:t>
            </a:r>
            <a:r>
              <a:rPr lang="en-US" altLang="zh-TW" dirty="0"/>
              <a:t> = "TOA OUTGOING LONG WAVE" ;</a:t>
            </a:r>
          </a:p>
          <a:p>
            <a:pPr lvl="1"/>
            <a:r>
              <a:rPr lang="en-US" altLang="zh-TW" dirty="0" err="1"/>
              <a:t>OLR:units</a:t>
            </a:r>
            <a:r>
              <a:rPr lang="en-US" altLang="zh-TW" dirty="0"/>
              <a:t> = "W m-2" ;</a:t>
            </a:r>
          </a:p>
          <a:p>
            <a:pPr lvl="1"/>
            <a:r>
              <a:rPr lang="en-US" altLang="zh-TW" dirty="0" err="1"/>
              <a:t>OLR:stagger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OLR:coordinates</a:t>
            </a:r>
            <a:r>
              <a:rPr lang="en-US" altLang="zh-TW" dirty="0"/>
              <a:t> = "XLONG XLAT XTIME" ;</a:t>
            </a:r>
          </a:p>
        </p:txBody>
      </p:sp>
    </p:spTree>
    <p:extLst>
      <p:ext uri="{BB962C8B-B14F-4D97-AF65-F5344CB8AC3E}">
        <p14:creationId xmlns:p14="http://schemas.microsoft.com/office/powerpoint/2010/main" val="4119638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F9068-14CC-47D1-AC64-F5082905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(Flux)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F8A597-0D9A-4D2F-8415-DF6FB7B39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ALBEDO(Time,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ALBEDO:FieldType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ALBEDO:MemoryOrder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ALBEDO:description</a:t>
            </a:r>
            <a:r>
              <a:rPr lang="en-US" altLang="zh-TW" dirty="0"/>
              <a:t> = "ALBEDO" ;</a:t>
            </a:r>
          </a:p>
          <a:p>
            <a:pPr lvl="1"/>
            <a:r>
              <a:rPr lang="en-US" altLang="zh-TW" dirty="0" err="1"/>
              <a:t>ALBEDO:units</a:t>
            </a:r>
            <a:r>
              <a:rPr lang="en-US" altLang="zh-TW" dirty="0"/>
              <a:t> = "-" ;</a:t>
            </a:r>
          </a:p>
          <a:p>
            <a:pPr lvl="1"/>
            <a:r>
              <a:rPr lang="en-US" altLang="zh-TW" dirty="0" err="1"/>
              <a:t>ALBEDO:stagger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ALBEDO:coordinates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ALBBCK(Time,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ALBBCK:FieldType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ALBBCK:MemoryOrder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ALBBCK:description</a:t>
            </a:r>
            <a:r>
              <a:rPr lang="en-US" altLang="zh-TW" dirty="0"/>
              <a:t> = "BACKGROUND ALBEDO" ;</a:t>
            </a:r>
          </a:p>
          <a:p>
            <a:pPr lvl="1"/>
            <a:r>
              <a:rPr lang="en-US" altLang="zh-TW" dirty="0" err="1"/>
              <a:t>ALBBCK:units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ALBBCK:stagger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ALBBCK:coordinates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CBDE1-6A71-421C-81C2-216A7C60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0"/>
            <a:ext cx="4114800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82C391-BCA6-4AB0-875D-0AA45739C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429000"/>
            <a:ext cx="4114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1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41C8F6-59AB-44DF-9C6E-E9591F84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(Grid)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138631-1126-453D-A4E3-A07D7988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char Times(Time, </a:t>
            </a:r>
            <a:r>
              <a:rPr lang="en-US" altLang="zh-TW" dirty="0" err="1">
                <a:solidFill>
                  <a:srgbClr val="00B050"/>
                </a:solidFill>
              </a:rPr>
              <a:t>DateStrLen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XLAT(Time,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XLAT:FieldType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XLAT:MemoryOrder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XLAT:description</a:t>
            </a:r>
            <a:r>
              <a:rPr lang="en-US" altLang="zh-TW" dirty="0"/>
              <a:t> = "LATITUDE, SOUTH IS NEGATIVE" ;</a:t>
            </a:r>
          </a:p>
          <a:p>
            <a:pPr lvl="1"/>
            <a:r>
              <a:rPr lang="en-US" altLang="zh-TW" dirty="0" err="1"/>
              <a:t>XLAT:units</a:t>
            </a:r>
            <a:r>
              <a:rPr lang="en-US" altLang="zh-TW" dirty="0"/>
              <a:t> = "</a:t>
            </a:r>
            <a:r>
              <a:rPr lang="en-US" altLang="zh-TW" dirty="0" err="1"/>
              <a:t>degree_north</a:t>
            </a:r>
            <a:r>
              <a:rPr lang="en-US" altLang="zh-TW" dirty="0"/>
              <a:t>" ;</a:t>
            </a:r>
          </a:p>
          <a:p>
            <a:pPr lvl="1"/>
            <a:r>
              <a:rPr lang="en-US" altLang="zh-TW" dirty="0" err="1"/>
              <a:t>XLAT:stagger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XLAT:coordinates</a:t>
            </a:r>
            <a:r>
              <a:rPr lang="en-US" altLang="zh-TW" dirty="0"/>
              <a:t> = "XLONG XLAT"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XLONG(Time,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XLONG:FieldType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XLONG:MemoryOrder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XLONG:description</a:t>
            </a:r>
            <a:r>
              <a:rPr lang="en-US" altLang="zh-TW" dirty="0"/>
              <a:t> = "LONGITUDE, WEST IS NEGATIVE" ;</a:t>
            </a:r>
          </a:p>
          <a:p>
            <a:pPr lvl="1"/>
            <a:r>
              <a:rPr lang="en-US" altLang="zh-TW" dirty="0" err="1"/>
              <a:t>XLONG:units</a:t>
            </a:r>
            <a:r>
              <a:rPr lang="en-US" altLang="zh-TW" dirty="0"/>
              <a:t> = "</a:t>
            </a:r>
            <a:r>
              <a:rPr lang="en-US" altLang="zh-TW" dirty="0" err="1"/>
              <a:t>degree_east</a:t>
            </a:r>
            <a:r>
              <a:rPr lang="en-US" altLang="zh-TW" dirty="0"/>
              <a:t>" ;</a:t>
            </a:r>
          </a:p>
          <a:p>
            <a:pPr lvl="1"/>
            <a:r>
              <a:rPr lang="en-US" altLang="zh-TW" dirty="0" err="1"/>
              <a:t>XLONG:stagger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XLONG:coordinates</a:t>
            </a:r>
            <a:r>
              <a:rPr lang="en-US" altLang="zh-TW" dirty="0"/>
              <a:t> = "XLONG XLAT" ;</a:t>
            </a:r>
          </a:p>
        </p:txBody>
      </p:sp>
    </p:spTree>
    <p:extLst>
      <p:ext uri="{BB962C8B-B14F-4D97-AF65-F5344CB8AC3E}">
        <p14:creationId xmlns:p14="http://schemas.microsoft.com/office/powerpoint/2010/main" val="4278519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F9068-14CC-47D1-AC64-F5082905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(Flux)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F8A597-0D9A-4D2F-8415-DF6FB7B39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EMISS(Time,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EMISS:FieldType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EMISS:MemoryOrder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EMISS:description</a:t>
            </a:r>
            <a:r>
              <a:rPr lang="en-US" altLang="zh-TW" dirty="0"/>
              <a:t> = "SURFACE EMISSIVITY" ;</a:t>
            </a:r>
          </a:p>
          <a:p>
            <a:pPr lvl="1"/>
            <a:r>
              <a:rPr lang="en-US" altLang="zh-TW" dirty="0" err="1"/>
              <a:t>EMISS:units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EMISS:stagger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EMISS:coordinates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trike="sngStrike" dirty="0">
                <a:solidFill>
                  <a:srgbClr val="FF0000"/>
                </a:solidFill>
              </a:rPr>
              <a:t>float NOAHRES(Time,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NOAHRES:FieldType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NOAHRES:MemoryOrder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NOAHRES:description</a:t>
            </a:r>
            <a:r>
              <a:rPr lang="en-US" altLang="zh-TW" dirty="0"/>
              <a:t> = "RESIDUAL OF THE NOAH SURFACE ENERGY BUDGET" ;</a:t>
            </a:r>
          </a:p>
          <a:p>
            <a:pPr lvl="1"/>
            <a:r>
              <a:rPr lang="en-US" altLang="zh-TW" dirty="0" err="1"/>
              <a:t>NOAHRES:units</a:t>
            </a:r>
            <a:r>
              <a:rPr lang="en-US" altLang="zh-TW" dirty="0"/>
              <a:t> = "W m{-2}" ;</a:t>
            </a:r>
          </a:p>
          <a:p>
            <a:pPr lvl="1"/>
            <a:r>
              <a:rPr lang="en-US" altLang="zh-TW" dirty="0" err="1"/>
              <a:t>NOAHRES:stagger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NOAHRES:coordinates</a:t>
            </a:r>
            <a:r>
              <a:rPr lang="en-US" altLang="zh-TW" dirty="0"/>
              <a:t> = "XLONG XLAT XTIME" ;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710AC1-3BD2-4742-A113-46B1ED8E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0"/>
            <a:ext cx="4114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92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227760-5572-4953-8866-35F46257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solidFill>
                  <a:prstClr val="white"/>
                </a:solidFill>
              </a:rPr>
              <a:t>Variables - </a:t>
            </a:r>
            <a:br>
              <a:rPr lang="en-US" altLang="zh-TW" sz="3200" dirty="0">
                <a:solidFill>
                  <a:prstClr val="white"/>
                </a:solidFill>
              </a:rPr>
            </a:br>
            <a:r>
              <a:rPr lang="en-US" altLang="zh-TW" dirty="0">
                <a:solidFill>
                  <a:prstClr val="white"/>
                </a:solidFill>
              </a:rPr>
              <a:t>Upper Air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D43D029-0850-4F14-BF9E-A1296857A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04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9121B-170E-445A-904B-B9A77921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(Upper Air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98A27-C658-4F99-A2ED-0E40B5187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z="2900" dirty="0">
                <a:solidFill>
                  <a:srgbClr val="00B050"/>
                </a:solidFill>
              </a:rPr>
              <a:t>float U(Time,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west_east_stag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U:FieldType = 104 ;</a:t>
            </a:r>
          </a:p>
          <a:p>
            <a:pPr lvl="1"/>
            <a:r>
              <a:rPr lang="en-US" altLang="zh-TW" dirty="0"/>
              <a:t>U:MemoryOrder = "XYZ" ;</a:t>
            </a:r>
          </a:p>
          <a:p>
            <a:pPr lvl="1"/>
            <a:r>
              <a:rPr lang="en-US" altLang="zh-TW" dirty="0"/>
              <a:t>U:description = "x-wind component" ;</a:t>
            </a:r>
          </a:p>
          <a:p>
            <a:pPr lvl="1"/>
            <a:r>
              <a:rPr lang="en-US" altLang="zh-TW" dirty="0"/>
              <a:t>U:units = "m s-1" ;</a:t>
            </a:r>
          </a:p>
          <a:p>
            <a:pPr lvl="1"/>
            <a:r>
              <a:rPr lang="en-US" altLang="zh-TW" dirty="0"/>
              <a:t>U:stagger = "X" ;</a:t>
            </a:r>
          </a:p>
          <a:p>
            <a:pPr lvl="1"/>
            <a:r>
              <a:rPr lang="en-US" altLang="zh-TW" dirty="0"/>
              <a:t>U:coordinates = "XLONG_U XLAT_U XTIME" ;</a:t>
            </a:r>
          </a:p>
          <a:p>
            <a:r>
              <a:rPr lang="en-US" altLang="zh-TW" sz="2900" dirty="0">
                <a:solidFill>
                  <a:srgbClr val="00B050"/>
                </a:solidFill>
              </a:rPr>
              <a:t>float V(Time,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south_north_stag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V:FieldType = 104 ;</a:t>
            </a:r>
          </a:p>
          <a:p>
            <a:pPr lvl="1"/>
            <a:r>
              <a:rPr lang="en-US" altLang="zh-TW" dirty="0"/>
              <a:t>V:MemoryOrder = "XYZ" ;</a:t>
            </a:r>
          </a:p>
          <a:p>
            <a:pPr lvl="1"/>
            <a:r>
              <a:rPr lang="en-US" altLang="zh-TW" dirty="0"/>
              <a:t>V:description = "y-wind component" ;</a:t>
            </a:r>
          </a:p>
          <a:p>
            <a:pPr lvl="1"/>
            <a:r>
              <a:rPr lang="en-US" altLang="zh-TW" dirty="0"/>
              <a:t>V:units = "m s-1" ;</a:t>
            </a:r>
          </a:p>
          <a:p>
            <a:pPr lvl="1"/>
            <a:r>
              <a:rPr lang="en-US" altLang="zh-TW" dirty="0"/>
              <a:t>V:stagger = "Y" ;</a:t>
            </a:r>
          </a:p>
          <a:p>
            <a:pPr lvl="1"/>
            <a:r>
              <a:rPr lang="en-US" altLang="zh-TW" dirty="0"/>
              <a:t>V:coordinates = "XLONG_V XLAT_V XTIME" ;</a:t>
            </a:r>
          </a:p>
          <a:p>
            <a:r>
              <a:rPr lang="en-US" altLang="zh-TW" sz="2900" dirty="0">
                <a:solidFill>
                  <a:srgbClr val="00B050"/>
                </a:solidFill>
              </a:rPr>
              <a:t>float W(Time,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bottom_top_stag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W:FieldType = 104 ;</a:t>
            </a:r>
          </a:p>
          <a:p>
            <a:pPr lvl="1"/>
            <a:r>
              <a:rPr lang="en-US" altLang="zh-TW" dirty="0"/>
              <a:t>W:MemoryOrder = "XYZ" ;</a:t>
            </a:r>
          </a:p>
          <a:p>
            <a:pPr lvl="1"/>
            <a:r>
              <a:rPr lang="en-US" altLang="zh-TW" dirty="0"/>
              <a:t>W:description = "z-wind component" ;</a:t>
            </a:r>
          </a:p>
          <a:p>
            <a:pPr lvl="1"/>
            <a:r>
              <a:rPr lang="en-US" altLang="zh-TW" dirty="0"/>
              <a:t>W:units = "m s-1" ;</a:t>
            </a:r>
          </a:p>
          <a:p>
            <a:pPr lvl="1"/>
            <a:r>
              <a:rPr lang="en-US" altLang="zh-TW" dirty="0"/>
              <a:t>W:stagger = "Z" ;</a:t>
            </a:r>
          </a:p>
          <a:p>
            <a:pPr lvl="1"/>
            <a:r>
              <a:rPr lang="en-US" altLang="zh-TW" dirty="0"/>
              <a:t>W:coordinates = "XLONG XLAT XTIME" 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210FFA-1DD1-4B46-99CA-48D721CFA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-1"/>
            <a:ext cx="2922164" cy="24351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F65D4DD-F9F7-4287-AA7B-EBC258DDE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2211431"/>
            <a:ext cx="2922163" cy="24351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F4742B-BDD4-4349-9A55-A94F1BAC2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4422862"/>
            <a:ext cx="2922164" cy="24351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65029A-1754-4D5E-949E-357A5BC12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3" y="0"/>
            <a:ext cx="2922166" cy="24351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92CE7E-E11B-4B04-B6DD-01CA26DC6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3" y="2211429"/>
            <a:ext cx="2922164" cy="24351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2A16231-BE5C-492D-9A9D-D172DBBDB8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1" y="4422862"/>
            <a:ext cx="2922166" cy="24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74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66DF4C-6993-42FF-9F6C-85CB77DF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(Upper Air)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4ECDC-2F75-4DA1-9C3D-B12FF695C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98958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z="2900" dirty="0">
                <a:solidFill>
                  <a:srgbClr val="00B050"/>
                </a:solidFill>
              </a:rPr>
              <a:t>float PH(Time,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bottom_top_stag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PH:FieldType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PH:MemoryOrder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PH:description</a:t>
            </a:r>
            <a:r>
              <a:rPr lang="en-US" altLang="zh-TW" dirty="0"/>
              <a:t> = "perturbation geopotential" ;</a:t>
            </a:r>
          </a:p>
          <a:p>
            <a:pPr lvl="1"/>
            <a:r>
              <a:rPr lang="en-US" altLang="zh-TW" dirty="0" err="1"/>
              <a:t>PH:units</a:t>
            </a:r>
            <a:r>
              <a:rPr lang="en-US" altLang="zh-TW" dirty="0"/>
              <a:t> = "m2 s-2" ;</a:t>
            </a:r>
          </a:p>
          <a:p>
            <a:pPr lvl="1"/>
            <a:r>
              <a:rPr lang="en-US" altLang="zh-TW" dirty="0" err="1"/>
              <a:t>PH:stagger</a:t>
            </a:r>
            <a:r>
              <a:rPr lang="en-US" altLang="zh-TW" dirty="0"/>
              <a:t> = "Z" ;</a:t>
            </a:r>
          </a:p>
          <a:p>
            <a:pPr lvl="1"/>
            <a:r>
              <a:rPr lang="en-US" altLang="zh-TW" dirty="0" err="1"/>
              <a:t>PH:coordinates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z="2900" dirty="0">
                <a:solidFill>
                  <a:srgbClr val="00B050"/>
                </a:solidFill>
              </a:rPr>
              <a:t>float PHB(Time,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bottom_top_stag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PHB:FieldType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PHB:MemoryOrder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PHB:description</a:t>
            </a:r>
            <a:r>
              <a:rPr lang="en-US" altLang="zh-TW" dirty="0"/>
              <a:t> = "base-state geopotential" ;</a:t>
            </a:r>
          </a:p>
          <a:p>
            <a:pPr lvl="1"/>
            <a:r>
              <a:rPr lang="en-US" altLang="zh-TW" dirty="0" err="1"/>
              <a:t>PHB:units</a:t>
            </a:r>
            <a:r>
              <a:rPr lang="en-US" altLang="zh-TW" dirty="0"/>
              <a:t> = "m2 s-2" ;</a:t>
            </a:r>
          </a:p>
          <a:p>
            <a:pPr lvl="1"/>
            <a:r>
              <a:rPr lang="en-US" altLang="zh-TW" dirty="0" err="1"/>
              <a:t>PHB:stagger</a:t>
            </a:r>
            <a:r>
              <a:rPr lang="en-US" altLang="zh-TW" dirty="0"/>
              <a:t> = "Z" ;</a:t>
            </a:r>
          </a:p>
          <a:p>
            <a:pPr lvl="1"/>
            <a:r>
              <a:rPr lang="en-US" altLang="zh-TW" dirty="0" err="1"/>
              <a:t>PHB:coordinates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z="2900" dirty="0">
                <a:solidFill>
                  <a:srgbClr val="00B050"/>
                </a:solidFill>
              </a:rPr>
              <a:t>float T(Time,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T:FieldType = 104 ;</a:t>
            </a:r>
          </a:p>
          <a:p>
            <a:pPr lvl="1"/>
            <a:r>
              <a:rPr lang="en-US" altLang="zh-TW" dirty="0"/>
              <a:t>T:MemoryOrder = "XYZ" ;</a:t>
            </a:r>
          </a:p>
          <a:p>
            <a:pPr lvl="1"/>
            <a:r>
              <a:rPr lang="en-US" altLang="zh-TW" dirty="0"/>
              <a:t>T:description = "perturbation potential temperature (theta-t0)" ;</a:t>
            </a:r>
          </a:p>
          <a:p>
            <a:pPr lvl="1"/>
            <a:r>
              <a:rPr lang="en-US" altLang="zh-TW" dirty="0"/>
              <a:t>T:units = "K" ;</a:t>
            </a:r>
          </a:p>
          <a:p>
            <a:pPr lvl="1"/>
            <a:r>
              <a:rPr lang="en-US" altLang="zh-TW" dirty="0"/>
              <a:t>T:stagger = "" ;</a:t>
            </a:r>
          </a:p>
          <a:p>
            <a:pPr lvl="1"/>
            <a:r>
              <a:rPr lang="en-US" altLang="zh-TW" dirty="0"/>
              <a:t>T:coordinates = "XLONG XLAT XTIME" ;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DCA9CB-F39D-4379-9766-61A62D259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7" y="0"/>
            <a:ext cx="2922163" cy="243513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1896C27-1AE8-4463-80F9-B47252B22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2211432"/>
            <a:ext cx="2922164" cy="243513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778DC11-DF78-461D-8B2F-A3730C581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5" y="4422864"/>
            <a:ext cx="2922163" cy="24351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1E66F91-75B8-4194-8A0D-442F6D452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0" y="0"/>
            <a:ext cx="2922163" cy="243513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EB18FBB-FD3C-46F6-86D4-5A2D07CE7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3" y="2211431"/>
            <a:ext cx="2922164" cy="243513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8A2C812-FF6A-4A40-8B03-F6DB6B6FA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0" y="4422862"/>
            <a:ext cx="2922164" cy="24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7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CCB03-512A-439B-B4D1-607F8679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(Upper Air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P)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C4187C-FB59-41DB-AC9C-A98B6AC2D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z="2900" dirty="0">
                <a:solidFill>
                  <a:srgbClr val="00B050"/>
                </a:solidFill>
              </a:rPr>
              <a:t>float P(Time,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P:FieldType = 104 ;</a:t>
            </a:r>
          </a:p>
          <a:p>
            <a:pPr lvl="1"/>
            <a:r>
              <a:rPr lang="en-US" altLang="zh-TW" dirty="0"/>
              <a:t>P:MemoryOrder = "XYZ" ;</a:t>
            </a:r>
          </a:p>
          <a:p>
            <a:pPr lvl="1"/>
            <a:r>
              <a:rPr lang="en-US" altLang="zh-TW" dirty="0"/>
              <a:t>P:description = "perturbation pressure" ;</a:t>
            </a:r>
          </a:p>
          <a:p>
            <a:pPr lvl="1"/>
            <a:r>
              <a:rPr lang="en-US" altLang="zh-TW" dirty="0"/>
              <a:t>P:units = "Pa" ;</a:t>
            </a:r>
          </a:p>
          <a:p>
            <a:pPr lvl="1"/>
            <a:r>
              <a:rPr lang="en-US" altLang="zh-TW" dirty="0"/>
              <a:t>P:stagger = "" ;</a:t>
            </a:r>
          </a:p>
          <a:p>
            <a:pPr lvl="1"/>
            <a:r>
              <a:rPr lang="en-US" altLang="zh-TW" dirty="0"/>
              <a:t>P:coordinates = "XLONG XLAT XTIME" ;</a:t>
            </a:r>
          </a:p>
          <a:p>
            <a:r>
              <a:rPr lang="en-US" altLang="zh-TW" sz="2900" dirty="0">
                <a:solidFill>
                  <a:srgbClr val="00B050"/>
                </a:solidFill>
              </a:rPr>
              <a:t>float PB(Time,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PB:FieldType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PB:MemoryOrder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PB:description</a:t>
            </a:r>
            <a:r>
              <a:rPr lang="en-US" altLang="zh-TW" dirty="0"/>
              <a:t> = "BASE STATE PRESSURE" ;</a:t>
            </a:r>
          </a:p>
          <a:p>
            <a:pPr lvl="1"/>
            <a:r>
              <a:rPr lang="en-US" altLang="zh-TW" dirty="0" err="1"/>
              <a:t>PB:units</a:t>
            </a:r>
            <a:r>
              <a:rPr lang="en-US" altLang="zh-TW" dirty="0"/>
              <a:t> = "Pa" ;</a:t>
            </a:r>
          </a:p>
          <a:p>
            <a:pPr lvl="1"/>
            <a:r>
              <a:rPr lang="en-US" altLang="zh-TW" dirty="0" err="1"/>
              <a:t>PB:stagger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PB:coordinates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z="2900" dirty="0">
                <a:solidFill>
                  <a:srgbClr val="00B050"/>
                </a:solidFill>
              </a:rPr>
              <a:t>float P_HYD(Time,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P_HYD:FieldType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P_HYD:MemoryOrder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P_HYD:description</a:t>
            </a:r>
            <a:r>
              <a:rPr lang="en-US" altLang="zh-TW" dirty="0"/>
              <a:t> = "hydrostatic pressure" ;</a:t>
            </a:r>
          </a:p>
          <a:p>
            <a:pPr lvl="1"/>
            <a:r>
              <a:rPr lang="en-US" altLang="zh-TW" dirty="0" err="1"/>
              <a:t>P_HYD:units</a:t>
            </a:r>
            <a:r>
              <a:rPr lang="en-US" altLang="zh-TW" dirty="0"/>
              <a:t> = "Pa" ;</a:t>
            </a:r>
          </a:p>
          <a:p>
            <a:pPr lvl="1"/>
            <a:r>
              <a:rPr lang="en-US" altLang="zh-TW" dirty="0" err="1"/>
              <a:t>P_HYD:stagger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P_HYD:coordinates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A62B96-0253-4204-9B57-C2F9127FF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8" y="0"/>
            <a:ext cx="2922162" cy="24351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E9F0B5-6E12-456A-A2D3-812E93799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7" y="2211432"/>
            <a:ext cx="2922163" cy="2435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4CDBA4-329D-4171-BC02-D0CDCEC89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4422864"/>
            <a:ext cx="2922163" cy="24351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30F34C-FEA3-48A8-B24C-05876F872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3" y="0"/>
            <a:ext cx="2922167" cy="24351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E369E76-5273-4450-9517-EA80647BF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2211431"/>
            <a:ext cx="2922164" cy="24351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5D674C8-EC4E-4AE8-9ECF-B02F34F544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3" y="4422862"/>
            <a:ext cx="2922166" cy="24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6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C64A8-C9EE-4012-8FE7-418F5655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(Upper Air - Q)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2E13AA-3FFB-4921-A833-8C8EB320E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z="2900" dirty="0">
                <a:solidFill>
                  <a:srgbClr val="00B050"/>
                </a:solidFill>
              </a:rPr>
              <a:t>float QVAPOR(Time,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QVAPOR:FieldType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QVAPOR:MemoryOrder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QVAPOR:description</a:t>
            </a:r>
            <a:r>
              <a:rPr lang="en-US" altLang="zh-TW" dirty="0"/>
              <a:t> = "Water vapor mixing ratio" ;</a:t>
            </a:r>
          </a:p>
          <a:p>
            <a:pPr lvl="1"/>
            <a:r>
              <a:rPr lang="en-US" altLang="zh-TW" dirty="0" err="1"/>
              <a:t>QVAPOR:units</a:t>
            </a:r>
            <a:r>
              <a:rPr lang="en-US" altLang="zh-TW" dirty="0"/>
              <a:t> = "kg kg-1" ;</a:t>
            </a:r>
          </a:p>
          <a:p>
            <a:pPr lvl="1"/>
            <a:r>
              <a:rPr lang="en-US" altLang="zh-TW" dirty="0" err="1"/>
              <a:t>QVAPOR:stagger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QVAPOR:coordinates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z="2900" dirty="0">
                <a:solidFill>
                  <a:srgbClr val="00B050"/>
                </a:solidFill>
              </a:rPr>
              <a:t>float QCLOUD(Time,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QCLOUD:FieldType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QCLOUD:MemoryOrder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QCLOUD:description</a:t>
            </a:r>
            <a:r>
              <a:rPr lang="en-US" altLang="zh-TW" dirty="0"/>
              <a:t> = "Cloud water mixing ratio" ;</a:t>
            </a:r>
          </a:p>
          <a:p>
            <a:pPr lvl="1"/>
            <a:r>
              <a:rPr lang="en-US" altLang="zh-TW" dirty="0" err="1"/>
              <a:t>QCLOUD:units</a:t>
            </a:r>
            <a:r>
              <a:rPr lang="en-US" altLang="zh-TW" dirty="0"/>
              <a:t> = "kg kg-1" ;</a:t>
            </a:r>
          </a:p>
          <a:p>
            <a:pPr lvl="1"/>
            <a:r>
              <a:rPr lang="en-US" altLang="zh-TW" dirty="0" err="1"/>
              <a:t>QCLOUD:stagger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QCLOUD:coordinates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z="2900" dirty="0">
                <a:solidFill>
                  <a:srgbClr val="00B050"/>
                </a:solidFill>
              </a:rPr>
              <a:t>float QRAIN(Time,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QRAIN:FieldType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QRAIN:MemoryOrder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QRAIN:description</a:t>
            </a:r>
            <a:r>
              <a:rPr lang="en-US" altLang="zh-TW" dirty="0"/>
              <a:t> = "Rain water mixing ratio" ;</a:t>
            </a:r>
          </a:p>
          <a:p>
            <a:pPr lvl="1"/>
            <a:r>
              <a:rPr lang="en-US" altLang="zh-TW" dirty="0" err="1"/>
              <a:t>QRAIN:units</a:t>
            </a:r>
            <a:r>
              <a:rPr lang="en-US" altLang="zh-TW" dirty="0"/>
              <a:t> = "kg kg-1" ;</a:t>
            </a:r>
          </a:p>
          <a:p>
            <a:pPr lvl="1"/>
            <a:r>
              <a:rPr lang="en-US" altLang="zh-TW" dirty="0" err="1"/>
              <a:t>QRAIN:stagger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QRAIN:coordinates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8066A1-94BF-4BCA-8CA5-E3D44959A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7" y="1"/>
            <a:ext cx="2922163" cy="24351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271F0A5-7A63-467A-8F01-D6E04B4CD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5" y="2211432"/>
            <a:ext cx="2922163" cy="24351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016CBF-1FBE-4089-A6F1-82EA256F5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4422864"/>
            <a:ext cx="2922163" cy="24351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DF63147-1597-4647-971F-C11EC46C0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29" y="0"/>
            <a:ext cx="2922168" cy="24351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7C4BDE7-A40D-4406-A773-81246FF72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26" y="2211428"/>
            <a:ext cx="2922168" cy="243514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5BF2758-A537-4869-B941-4D09A242D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3" y="4422862"/>
            <a:ext cx="2922164" cy="24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C64A8-C9EE-4012-8FE7-418F5655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(Upper Air - Q)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2E13AA-3FFB-4921-A833-8C8EB320E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z="2900" dirty="0">
                <a:solidFill>
                  <a:srgbClr val="00B050"/>
                </a:solidFill>
              </a:rPr>
              <a:t>float QICE(Time,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QICE:FieldType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QICE:MemoryOrder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QICE:description</a:t>
            </a:r>
            <a:r>
              <a:rPr lang="en-US" altLang="zh-TW" dirty="0"/>
              <a:t> = "Ice mixing ratio" ;</a:t>
            </a:r>
          </a:p>
          <a:p>
            <a:pPr lvl="1"/>
            <a:r>
              <a:rPr lang="en-US" altLang="zh-TW" dirty="0" err="1"/>
              <a:t>QICE:units</a:t>
            </a:r>
            <a:r>
              <a:rPr lang="en-US" altLang="zh-TW" dirty="0"/>
              <a:t> = "kg kg-1" ;</a:t>
            </a:r>
          </a:p>
          <a:p>
            <a:pPr lvl="1"/>
            <a:r>
              <a:rPr lang="en-US" altLang="zh-TW" dirty="0" err="1"/>
              <a:t>QICE:stagger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QICE:coordinates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z="2900" dirty="0">
                <a:solidFill>
                  <a:srgbClr val="00B050"/>
                </a:solidFill>
              </a:rPr>
              <a:t>float QSNOW(Time,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QSNOW:FieldType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QSNOW:MemoryOrder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QSNOW:description</a:t>
            </a:r>
            <a:r>
              <a:rPr lang="en-US" altLang="zh-TW" dirty="0"/>
              <a:t> = "Snow mixing ratio" ;</a:t>
            </a:r>
          </a:p>
          <a:p>
            <a:pPr lvl="1"/>
            <a:r>
              <a:rPr lang="en-US" altLang="zh-TW" dirty="0" err="1"/>
              <a:t>QSNOW:units</a:t>
            </a:r>
            <a:r>
              <a:rPr lang="en-US" altLang="zh-TW" dirty="0"/>
              <a:t> = "kg kg-1" ;</a:t>
            </a:r>
          </a:p>
          <a:p>
            <a:pPr lvl="1"/>
            <a:r>
              <a:rPr lang="en-US" altLang="zh-TW" dirty="0" err="1"/>
              <a:t>QSNOW:stagger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QSNOW:coordinates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z="2900" dirty="0">
                <a:solidFill>
                  <a:srgbClr val="00B050"/>
                </a:solidFill>
              </a:rPr>
              <a:t>float QGRAUP(Time,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QGRAUP:FieldType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QGRAUP:MemoryOrder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QGRAUP:description</a:t>
            </a:r>
            <a:r>
              <a:rPr lang="en-US" altLang="zh-TW" dirty="0"/>
              <a:t> = "Graupel mixing ratio" ;</a:t>
            </a:r>
          </a:p>
          <a:p>
            <a:pPr lvl="1"/>
            <a:r>
              <a:rPr lang="en-US" altLang="zh-TW" dirty="0" err="1"/>
              <a:t>QGRAUP:units</a:t>
            </a:r>
            <a:r>
              <a:rPr lang="en-US" altLang="zh-TW" dirty="0"/>
              <a:t> = "kg kg-1" ;</a:t>
            </a:r>
          </a:p>
          <a:p>
            <a:pPr lvl="1"/>
            <a:r>
              <a:rPr lang="en-US" altLang="zh-TW" dirty="0" err="1"/>
              <a:t>QGRAUP:stagger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QGRAUP:coordinates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5A0990-CD86-45E0-8652-05DE37E2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0"/>
            <a:ext cx="2922164" cy="24351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7F95E5-5848-4292-8F04-1C05D9A65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7" y="2211433"/>
            <a:ext cx="2922163" cy="24351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6AC870F-7799-4DCF-8D95-75B5BE573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7" y="4422864"/>
            <a:ext cx="2922163" cy="243513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C43A3E-D7B8-49E7-B505-2E78C8E6E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5" y="0"/>
            <a:ext cx="2922163" cy="243513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CD3362E-4775-4C0D-BB97-D6F5BD0910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2" y="2211431"/>
            <a:ext cx="2922166" cy="24351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DF548F7-C03A-4CA1-AED2-948E7F2EC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36" y="4422862"/>
            <a:ext cx="2922164" cy="24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2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C64A8-C9EE-4012-8FE7-418F5655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After calculation (Upper Air - From Q)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272A59A-972C-4EE9-AA91-6E7F64010C0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reflectivity_rams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QRAIN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QSNOW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QGRAUP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refl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264083.11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QRAIN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0.2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QSNOW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QGRAUP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refl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refl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refl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17.8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log10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refl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refl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refl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refl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2636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C64A8-C9EE-4012-8FE7-418F5655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(Upper Air - From Q)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272A59A-972C-4EE9-AA91-6E7F64010C0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900" dirty="0">
                <a:solidFill>
                  <a:srgbClr val="00B050"/>
                </a:solidFill>
              </a:rPr>
              <a:t>float Reflectivity(Time, </a:t>
            </a:r>
            <a:r>
              <a:rPr lang="en-US" altLang="zh-TW" sz="2900" dirty="0" err="1">
                <a:solidFill>
                  <a:srgbClr val="00B050"/>
                </a:solidFill>
              </a:rPr>
              <a:t>bottom_top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REFL:FieldType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REFL:MemoryOrder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REFL:description</a:t>
            </a:r>
            <a:r>
              <a:rPr lang="en-US" altLang="zh-TW" dirty="0"/>
              <a:t> = "Radar reflectivity" ;</a:t>
            </a:r>
          </a:p>
          <a:p>
            <a:pPr lvl="1"/>
            <a:r>
              <a:rPr lang="en-US" altLang="zh-TW" dirty="0" err="1"/>
              <a:t>REFL:units</a:t>
            </a:r>
            <a:r>
              <a:rPr lang="en-US" altLang="zh-TW" dirty="0"/>
              <a:t> = "</a:t>
            </a:r>
            <a:r>
              <a:rPr lang="en-US" altLang="zh-TW" dirty="0" err="1"/>
              <a:t>dBZ</a:t>
            </a:r>
            <a:r>
              <a:rPr lang="en-US" altLang="zh-TW" dirty="0"/>
              <a:t>" ;</a:t>
            </a:r>
          </a:p>
          <a:p>
            <a:pPr lvl="1"/>
            <a:r>
              <a:rPr lang="en-US" altLang="zh-TW" dirty="0" err="1"/>
              <a:t>REFL:stagger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REFL:coordinates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sz="2900" dirty="0">
                <a:solidFill>
                  <a:srgbClr val="00B050"/>
                </a:solidFill>
              </a:rPr>
              <a:t>float CV(Time, </a:t>
            </a:r>
            <a:r>
              <a:rPr lang="en-US" altLang="zh-TW" sz="2900" dirty="0" err="1">
                <a:solidFill>
                  <a:srgbClr val="00B050"/>
                </a:solidFill>
              </a:rPr>
              <a:t>south_north</a:t>
            </a:r>
            <a:r>
              <a:rPr lang="en-US" altLang="zh-TW" sz="2900" dirty="0">
                <a:solidFill>
                  <a:srgbClr val="00B050"/>
                </a:solidFill>
              </a:rPr>
              <a:t>, </a:t>
            </a:r>
            <a:r>
              <a:rPr lang="en-US" altLang="zh-TW" sz="2900" dirty="0" err="1">
                <a:solidFill>
                  <a:srgbClr val="00B050"/>
                </a:solidFill>
              </a:rPr>
              <a:t>west_east</a:t>
            </a:r>
            <a:r>
              <a:rPr lang="en-US" altLang="zh-TW" sz="2900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CV:FieldType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CV:MemoryOrder</a:t>
            </a:r>
            <a:r>
              <a:rPr lang="en-US" altLang="zh-TW" dirty="0"/>
              <a:t> = "XY" ;</a:t>
            </a:r>
          </a:p>
          <a:p>
            <a:pPr lvl="1"/>
            <a:r>
              <a:rPr lang="en-US" altLang="zh-TW" dirty="0" err="1"/>
              <a:t>CV:description</a:t>
            </a:r>
            <a:r>
              <a:rPr lang="en-US" altLang="zh-TW" dirty="0"/>
              <a:t> = "Max reflectivity of columns" ;</a:t>
            </a:r>
          </a:p>
          <a:p>
            <a:pPr lvl="1"/>
            <a:r>
              <a:rPr lang="en-US" altLang="zh-TW" dirty="0" err="1"/>
              <a:t>CV:units</a:t>
            </a:r>
            <a:r>
              <a:rPr lang="en-US" altLang="zh-TW" dirty="0"/>
              <a:t> = "</a:t>
            </a:r>
            <a:r>
              <a:rPr lang="en-US" altLang="zh-TW" dirty="0" err="1"/>
              <a:t>dBZ</a:t>
            </a:r>
            <a:r>
              <a:rPr lang="en-US" altLang="zh-TW" dirty="0"/>
              <a:t>" ;</a:t>
            </a:r>
          </a:p>
          <a:p>
            <a:pPr lvl="1"/>
            <a:r>
              <a:rPr lang="en-US" altLang="zh-TW" dirty="0" err="1"/>
              <a:t>CV:stagger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CV:coordinates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A7E1544-E17D-4843-BB57-2ED3F6BF9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389" y="2189679"/>
            <a:ext cx="2938943" cy="24491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105662-AF26-4211-9709-FFBA3FAD0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388" y="4408881"/>
            <a:ext cx="2938944" cy="2449120"/>
          </a:xfrm>
          <a:prstGeom prst="rect">
            <a:avLst/>
          </a:prstGeom>
        </p:spPr>
      </p:pic>
      <p:pic>
        <p:nvPicPr>
          <p:cNvPr id="10" name="Picture 2" descr="http://mfc.cwb.gov.tw/data/nas_datacenter/UDATA/D4/radar/cv/2023/05/31/CV1_1000_202305310800.png">
            <a:extLst>
              <a:ext uri="{FF2B5EF4-FFF2-40B4-BE49-F238E27FC236}">
                <a16:creationId xmlns:a16="http://schemas.microsoft.com/office/drawing/2014/main" id="{B6A5B911-1DFB-4607-A25F-7E8F853D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22" y="4408879"/>
            <a:ext cx="2449121" cy="24491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858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148039-1FC5-412F-8BAC-85953C44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(Upper Air)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36D39-2F5B-4E8A-9ED4-6348A20D4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trike="sngStrike" dirty="0">
                <a:solidFill>
                  <a:srgbClr val="FF0000"/>
                </a:solidFill>
              </a:rPr>
              <a:t>float CLDFRA(Time,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bottom_top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south_north</a:t>
            </a:r>
            <a:r>
              <a:rPr lang="en-US" altLang="zh-TW" strike="sngStrike" dirty="0">
                <a:solidFill>
                  <a:srgbClr val="FF0000"/>
                </a:solidFill>
              </a:rPr>
              <a:t>, </a:t>
            </a:r>
            <a:r>
              <a:rPr lang="en-US" altLang="zh-TW" strike="sngStrike" dirty="0" err="1">
                <a:solidFill>
                  <a:srgbClr val="FF0000"/>
                </a:solidFill>
              </a:rPr>
              <a:t>west_east</a:t>
            </a:r>
            <a:r>
              <a:rPr lang="en-US" altLang="zh-TW" strike="sngStrike" dirty="0">
                <a:solidFill>
                  <a:srgbClr val="FF0000"/>
                </a:solidFill>
              </a:rPr>
              <a:t>) ;</a:t>
            </a:r>
          </a:p>
          <a:p>
            <a:pPr lvl="1"/>
            <a:r>
              <a:rPr lang="en-US" altLang="zh-TW" dirty="0" err="1"/>
              <a:t>CLDFRA:FieldType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CLDFRA:MemoryOrder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CLDFRA:description</a:t>
            </a:r>
            <a:r>
              <a:rPr lang="en-US" altLang="zh-TW" dirty="0"/>
              <a:t> = "CLOUD FRACTION" ;</a:t>
            </a:r>
          </a:p>
          <a:p>
            <a:pPr lvl="1"/>
            <a:r>
              <a:rPr lang="en-US" altLang="zh-TW" dirty="0" err="1"/>
              <a:t>CLDFRA:units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CLDFRA:stagger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CLDFRA:coordinates</a:t>
            </a:r>
            <a:r>
              <a:rPr lang="en-US" altLang="zh-TW" dirty="0"/>
              <a:t> = "XLONG XLAT XTIME" ;</a:t>
            </a:r>
          </a:p>
        </p:txBody>
      </p:sp>
    </p:spTree>
    <p:extLst>
      <p:ext uri="{BB962C8B-B14F-4D97-AF65-F5344CB8AC3E}">
        <p14:creationId xmlns:p14="http://schemas.microsoft.com/office/powerpoint/2010/main" val="216949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CFD8C-6FAF-4F16-80C1-42CC9F8D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(Grid)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888521-5D54-46D0-9DA1-600B4F5C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float XLAT_U(Time, </a:t>
            </a:r>
            <a:r>
              <a:rPr lang="en-US" altLang="zh-TW" dirty="0" err="1"/>
              <a:t>south_north</a:t>
            </a:r>
            <a:r>
              <a:rPr lang="en-US" altLang="zh-TW" dirty="0"/>
              <a:t>, </a:t>
            </a:r>
            <a:r>
              <a:rPr lang="en-US" altLang="zh-TW" dirty="0" err="1"/>
              <a:t>west_east_stag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XLAT_U:FieldType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XLAT_U:MemoryOrder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XLAT_U:description</a:t>
            </a:r>
            <a:r>
              <a:rPr lang="en-US" altLang="zh-TW" dirty="0"/>
              <a:t> = "LATITUDE, SOUTH IS NEGATIVE" ;</a:t>
            </a:r>
          </a:p>
          <a:p>
            <a:pPr lvl="1"/>
            <a:r>
              <a:rPr lang="en-US" altLang="zh-TW" dirty="0" err="1"/>
              <a:t>XLAT_U:units</a:t>
            </a:r>
            <a:r>
              <a:rPr lang="en-US" altLang="zh-TW" dirty="0"/>
              <a:t> = "</a:t>
            </a:r>
            <a:r>
              <a:rPr lang="en-US" altLang="zh-TW" dirty="0" err="1"/>
              <a:t>degree_north</a:t>
            </a:r>
            <a:r>
              <a:rPr lang="en-US" altLang="zh-TW" dirty="0"/>
              <a:t>" ;</a:t>
            </a:r>
          </a:p>
          <a:p>
            <a:pPr lvl="1"/>
            <a:r>
              <a:rPr lang="en-US" altLang="zh-TW" dirty="0" err="1"/>
              <a:t>XLAT_U:stagger</a:t>
            </a:r>
            <a:r>
              <a:rPr lang="en-US" altLang="zh-TW" dirty="0"/>
              <a:t> = "X" ;</a:t>
            </a:r>
          </a:p>
          <a:p>
            <a:pPr lvl="1"/>
            <a:r>
              <a:rPr lang="en-US" altLang="zh-TW" dirty="0" err="1"/>
              <a:t>XLAT_U:coordinates</a:t>
            </a:r>
            <a:r>
              <a:rPr lang="en-US" altLang="zh-TW" dirty="0"/>
              <a:t> = "XLONG_U XLAT_U" ;</a:t>
            </a:r>
          </a:p>
          <a:p>
            <a:r>
              <a:rPr lang="en-US" altLang="zh-TW" dirty="0"/>
              <a:t>float XLONG_U(Time, </a:t>
            </a:r>
            <a:r>
              <a:rPr lang="en-US" altLang="zh-TW" dirty="0" err="1"/>
              <a:t>south_north</a:t>
            </a:r>
            <a:r>
              <a:rPr lang="en-US" altLang="zh-TW" dirty="0"/>
              <a:t>, </a:t>
            </a:r>
            <a:r>
              <a:rPr lang="en-US" altLang="zh-TW" dirty="0" err="1"/>
              <a:t>west_east_stag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XLONG_U:FieldType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XLONG_U:MemoryOrder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XLONG_U:description</a:t>
            </a:r>
            <a:r>
              <a:rPr lang="en-US" altLang="zh-TW" dirty="0"/>
              <a:t> = "LONGITUDE, WEST IS NEGATIVE" ;</a:t>
            </a:r>
          </a:p>
          <a:p>
            <a:pPr lvl="1"/>
            <a:r>
              <a:rPr lang="en-US" altLang="zh-TW" dirty="0" err="1"/>
              <a:t>XLONG_U:units</a:t>
            </a:r>
            <a:r>
              <a:rPr lang="en-US" altLang="zh-TW" dirty="0"/>
              <a:t> = "</a:t>
            </a:r>
            <a:r>
              <a:rPr lang="en-US" altLang="zh-TW" dirty="0" err="1"/>
              <a:t>degree_east</a:t>
            </a:r>
            <a:r>
              <a:rPr lang="en-US" altLang="zh-TW" dirty="0"/>
              <a:t>" ;</a:t>
            </a:r>
          </a:p>
          <a:p>
            <a:pPr lvl="1"/>
            <a:r>
              <a:rPr lang="en-US" altLang="zh-TW" dirty="0" err="1"/>
              <a:t>XLONG_U:stagger</a:t>
            </a:r>
            <a:r>
              <a:rPr lang="en-US" altLang="zh-TW" dirty="0"/>
              <a:t> = "X" ;</a:t>
            </a:r>
          </a:p>
          <a:p>
            <a:pPr lvl="1"/>
            <a:r>
              <a:rPr lang="en-US" altLang="zh-TW" dirty="0" err="1"/>
              <a:t>XLONG_U:coordinates</a:t>
            </a:r>
            <a:r>
              <a:rPr lang="en-US" altLang="zh-TW" dirty="0"/>
              <a:t> = "XLONG_U XLAT_U" ;</a:t>
            </a:r>
          </a:p>
        </p:txBody>
      </p:sp>
    </p:spTree>
    <p:extLst>
      <p:ext uri="{BB962C8B-B14F-4D97-AF65-F5344CB8AC3E}">
        <p14:creationId xmlns:p14="http://schemas.microsoft.com/office/powerpoint/2010/main" val="612598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227760-5572-4953-8866-35F46257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solidFill>
                  <a:prstClr val="white"/>
                </a:solidFill>
              </a:rPr>
              <a:t>Variables - </a:t>
            </a:r>
            <a:br>
              <a:rPr lang="en-US" altLang="zh-TW" sz="3200" dirty="0">
                <a:solidFill>
                  <a:prstClr val="white"/>
                </a:solidFill>
              </a:rPr>
            </a:br>
            <a:r>
              <a:rPr lang="en-US" altLang="zh-TW" dirty="0">
                <a:solidFill>
                  <a:prstClr val="white"/>
                </a:solidFill>
              </a:rPr>
              <a:t>Soil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D43D029-0850-4F14-BF9E-A1296857A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653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E71E91-B4FE-4212-88C7-6A21DEF7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(Soil)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6DCB91-8158-4FD4-89F6-DC96412E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float ZS(Time, </a:t>
            </a:r>
            <a:r>
              <a:rPr lang="en-US" altLang="zh-TW" dirty="0" err="1"/>
              <a:t>soil_layers_stag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ZS:FieldType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ZS:MemoryOrder</a:t>
            </a:r>
            <a:r>
              <a:rPr lang="en-US" altLang="zh-TW" dirty="0"/>
              <a:t> = "Z  " ;</a:t>
            </a:r>
          </a:p>
          <a:p>
            <a:pPr lvl="1"/>
            <a:r>
              <a:rPr lang="en-US" altLang="zh-TW" dirty="0" err="1"/>
              <a:t>ZS:description</a:t>
            </a:r>
            <a:r>
              <a:rPr lang="en-US" altLang="zh-TW" dirty="0"/>
              <a:t> = "DEPTHS OF CENTERS OF SOIL LAYERS" ;</a:t>
            </a:r>
          </a:p>
          <a:p>
            <a:pPr lvl="1"/>
            <a:r>
              <a:rPr lang="en-US" altLang="zh-TW" dirty="0" err="1"/>
              <a:t>ZS:units</a:t>
            </a:r>
            <a:r>
              <a:rPr lang="en-US" altLang="zh-TW" dirty="0"/>
              <a:t> = "m" ;</a:t>
            </a:r>
          </a:p>
          <a:p>
            <a:pPr lvl="1"/>
            <a:r>
              <a:rPr lang="en-US" altLang="zh-TW" dirty="0" err="1"/>
              <a:t>ZS:stagger</a:t>
            </a:r>
            <a:r>
              <a:rPr lang="en-US" altLang="zh-TW" dirty="0"/>
              <a:t> = "Z" ;</a:t>
            </a:r>
          </a:p>
          <a:p>
            <a:r>
              <a:rPr lang="en-US" altLang="zh-TW" dirty="0"/>
              <a:t>float DZS(Time, </a:t>
            </a:r>
            <a:r>
              <a:rPr lang="en-US" altLang="zh-TW" dirty="0" err="1"/>
              <a:t>soil_layers_stag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DZS:FieldType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DZS:MemoryOrder</a:t>
            </a:r>
            <a:r>
              <a:rPr lang="en-US" altLang="zh-TW" dirty="0"/>
              <a:t> = "Z  " ;</a:t>
            </a:r>
          </a:p>
          <a:p>
            <a:pPr lvl="1"/>
            <a:r>
              <a:rPr lang="en-US" altLang="zh-TW" dirty="0" err="1"/>
              <a:t>DZS:description</a:t>
            </a:r>
            <a:r>
              <a:rPr lang="en-US" altLang="zh-TW" dirty="0"/>
              <a:t> = "THICKNESSES OF SOIL LAYERS" ;</a:t>
            </a:r>
          </a:p>
          <a:p>
            <a:pPr lvl="1"/>
            <a:r>
              <a:rPr lang="en-US" altLang="zh-TW" dirty="0" err="1"/>
              <a:t>DZS:units</a:t>
            </a:r>
            <a:r>
              <a:rPr lang="en-US" altLang="zh-TW" dirty="0"/>
              <a:t> = "m" ;</a:t>
            </a:r>
          </a:p>
          <a:p>
            <a:pPr lvl="1"/>
            <a:r>
              <a:rPr lang="en-US" altLang="zh-TW" dirty="0" err="1"/>
              <a:t>DZS:stagger</a:t>
            </a:r>
            <a:r>
              <a:rPr lang="en-US" altLang="zh-TW" dirty="0"/>
              <a:t> = "Z" ;</a:t>
            </a:r>
          </a:p>
        </p:txBody>
      </p:sp>
    </p:spTree>
    <p:extLst>
      <p:ext uri="{BB962C8B-B14F-4D97-AF65-F5344CB8AC3E}">
        <p14:creationId xmlns:p14="http://schemas.microsoft.com/office/powerpoint/2010/main" val="2929642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0319D-4AAD-4375-9668-1E5474E2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(Soil)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EF7D1-D915-4B10-9C57-A3B53879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TSLB(Time, </a:t>
            </a:r>
            <a:r>
              <a:rPr lang="en-US" altLang="zh-TW" dirty="0" err="1">
                <a:solidFill>
                  <a:srgbClr val="00B050"/>
                </a:solidFill>
              </a:rPr>
              <a:t>soil_layers_stag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TSLB:FieldType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TSLB:MemoryOrder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TSLB:description</a:t>
            </a:r>
            <a:r>
              <a:rPr lang="en-US" altLang="zh-TW" dirty="0"/>
              <a:t> = "SOIL TEMPERATURE" ;</a:t>
            </a:r>
          </a:p>
          <a:p>
            <a:pPr lvl="1"/>
            <a:r>
              <a:rPr lang="en-US" altLang="zh-TW" dirty="0" err="1"/>
              <a:t>TSLB:units</a:t>
            </a:r>
            <a:r>
              <a:rPr lang="en-US" altLang="zh-TW" dirty="0"/>
              <a:t> = "K" ;</a:t>
            </a:r>
          </a:p>
          <a:p>
            <a:pPr lvl="1"/>
            <a:r>
              <a:rPr lang="en-US" altLang="zh-TW" dirty="0" err="1"/>
              <a:t>TSLB:stagger</a:t>
            </a:r>
            <a:r>
              <a:rPr lang="en-US" altLang="zh-TW" dirty="0"/>
              <a:t> = "Z" ;</a:t>
            </a:r>
          </a:p>
          <a:p>
            <a:pPr lvl="1"/>
            <a:r>
              <a:rPr lang="en-US" altLang="zh-TW" dirty="0" err="1"/>
              <a:t>TSLB:coordinates</a:t>
            </a:r>
            <a:r>
              <a:rPr lang="en-US" altLang="zh-TW" dirty="0"/>
              <a:t>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SMOIS(Time, </a:t>
            </a:r>
            <a:r>
              <a:rPr lang="en-US" altLang="zh-TW" dirty="0" err="1">
                <a:solidFill>
                  <a:srgbClr val="00B050"/>
                </a:solidFill>
              </a:rPr>
              <a:t>soil_layers_stag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SMOIS:FieldType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SMOIS:MemoryOrder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SMOIS:description</a:t>
            </a:r>
            <a:r>
              <a:rPr lang="en-US" altLang="zh-TW" dirty="0"/>
              <a:t> = "SOIL MOISTURE" ;</a:t>
            </a:r>
          </a:p>
          <a:p>
            <a:pPr lvl="1"/>
            <a:r>
              <a:rPr lang="en-US" altLang="zh-TW" dirty="0" err="1"/>
              <a:t>SMOIS:units</a:t>
            </a:r>
            <a:r>
              <a:rPr lang="en-US" altLang="zh-TW" dirty="0"/>
              <a:t> = "m3 m-3" ;</a:t>
            </a:r>
          </a:p>
          <a:p>
            <a:pPr lvl="1"/>
            <a:r>
              <a:rPr lang="en-US" altLang="zh-TW" dirty="0" err="1"/>
              <a:t>SMOIS:stagger</a:t>
            </a:r>
            <a:r>
              <a:rPr lang="en-US" altLang="zh-TW" dirty="0"/>
              <a:t> = "Z" ;</a:t>
            </a:r>
          </a:p>
          <a:p>
            <a:pPr lvl="1"/>
            <a:r>
              <a:rPr lang="en-US" altLang="zh-TW" dirty="0" err="1"/>
              <a:t>SMOIS:coordinates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A5F2B4-0806-4EC2-A48E-30A726161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00" y="0"/>
            <a:ext cx="2758300" cy="229858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2AD72C3-349E-477E-8557-D684EC00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00" y="4559416"/>
            <a:ext cx="2758300" cy="22985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F31A1B9-A61D-45D6-8D4B-BAD163DE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699" y="4559416"/>
            <a:ext cx="2758301" cy="229858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F9C8593-2783-48A7-A9FA-7D6BD8DA6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699" y="0"/>
            <a:ext cx="2758300" cy="22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60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0319D-4AAD-4375-9668-1E5474E2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(Soil)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EF7D1-D915-4B10-9C57-A3B53879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SH2O(Time, </a:t>
            </a:r>
            <a:r>
              <a:rPr lang="en-US" altLang="zh-TW" dirty="0" err="1">
                <a:solidFill>
                  <a:srgbClr val="00B050"/>
                </a:solidFill>
              </a:rPr>
              <a:t>soil_layers_stag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SH2O:FieldType = 104 ;</a:t>
            </a:r>
          </a:p>
          <a:p>
            <a:pPr lvl="1"/>
            <a:r>
              <a:rPr lang="en-US" altLang="zh-TW" dirty="0"/>
              <a:t>SH2O:MemoryOrder = "XYZ" ;</a:t>
            </a:r>
          </a:p>
          <a:p>
            <a:pPr lvl="1"/>
            <a:r>
              <a:rPr lang="en-US" altLang="zh-TW" dirty="0"/>
              <a:t>SH2O:description = "SOIL LIQUID WATER" ;</a:t>
            </a:r>
          </a:p>
          <a:p>
            <a:pPr lvl="1"/>
            <a:r>
              <a:rPr lang="en-US" altLang="zh-TW" dirty="0"/>
              <a:t>SH2O:units = "m3 m-3" ;</a:t>
            </a:r>
          </a:p>
          <a:p>
            <a:pPr lvl="1"/>
            <a:r>
              <a:rPr lang="en-US" altLang="zh-TW" dirty="0"/>
              <a:t>SH2O:stagger = "Z" ;</a:t>
            </a:r>
          </a:p>
          <a:p>
            <a:pPr lvl="1"/>
            <a:r>
              <a:rPr lang="en-US" altLang="zh-TW" dirty="0"/>
              <a:t>SH2O:coordinates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SMCREL(Time, </a:t>
            </a:r>
            <a:r>
              <a:rPr lang="en-US" altLang="zh-TW" dirty="0" err="1">
                <a:solidFill>
                  <a:srgbClr val="00B050"/>
                </a:solidFill>
              </a:rPr>
              <a:t>soil_layers_stag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SMCREL:FieldType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SMCREL:MemoryOrder</a:t>
            </a:r>
            <a:r>
              <a:rPr lang="en-US" altLang="zh-TW" dirty="0"/>
              <a:t> = "XYZ" ;</a:t>
            </a:r>
          </a:p>
          <a:p>
            <a:pPr lvl="1"/>
            <a:r>
              <a:rPr lang="en-US" altLang="zh-TW" dirty="0" err="1"/>
              <a:t>SMCREL:description</a:t>
            </a:r>
            <a:r>
              <a:rPr lang="en-US" altLang="zh-TW" dirty="0"/>
              <a:t> = "RELATIVE SOIL MOISTURE" ;</a:t>
            </a:r>
          </a:p>
          <a:p>
            <a:pPr lvl="1"/>
            <a:r>
              <a:rPr lang="en-US" altLang="zh-TW" dirty="0" err="1"/>
              <a:t>SMCREL:units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SMCREL:stagger</a:t>
            </a:r>
            <a:r>
              <a:rPr lang="en-US" altLang="zh-TW" dirty="0"/>
              <a:t> = "Z" ;</a:t>
            </a:r>
          </a:p>
          <a:p>
            <a:pPr lvl="1"/>
            <a:r>
              <a:rPr lang="en-US" altLang="zh-TW" dirty="0" err="1"/>
              <a:t>SMCREL:coordinates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96683A-8C74-4CC2-BF4D-64494C7F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173" y="-3941"/>
            <a:ext cx="2581827" cy="21515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AEDD9B-2E70-4FA1-8042-D759302C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172" y="4706476"/>
            <a:ext cx="2581828" cy="21515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538315-D6CA-473A-A327-1848DC350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171" y="4706476"/>
            <a:ext cx="2581829" cy="21515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3BC0129-6823-45E5-A7C3-D252F7C52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02" y="0"/>
            <a:ext cx="2577098" cy="214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84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D9A5E1-CA75-490D-AE7D-EEB0DF758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1" y="0"/>
            <a:ext cx="4114800" cy="3429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E910034-AAE0-4606-98EA-C7ED7BC1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(Soil)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10F21A-08FE-48F5-959E-BB38DCCD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B050"/>
                </a:solidFill>
              </a:rPr>
              <a:t>float TMN(Time,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TMN:FieldType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TMN:MemoryOrder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TMN:description</a:t>
            </a:r>
            <a:r>
              <a:rPr lang="en-US" altLang="zh-TW" dirty="0"/>
              <a:t> = "SOIL TEMPERATURE AT LOWER BOUNDARY" ;</a:t>
            </a:r>
          </a:p>
          <a:p>
            <a:pPr lvl="1"/>
            <a:r>
              <a:rPr lang="en-US" altLang="zh-TW" dirty="0" err="1"/>
              <a:t>TMN:units</a:t>
            </a:r>
            <a:r>
              <a:rPr lang="en-US" altLang="zh-TW" dirty="0"/>
              <a:t> = "K" ;</a:t>
            </a:r>
          </a:p>
          <a:p>
            <a:pPr lvl="1"/>
            <a:r>
              <a:rPr lang="en-US" altLang="zh-TW" dirty="0" err="1"/>
              <a:t>TMN:stagger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TMN:coordinates</a:t>
            </a:r>
            <a:r>
              <a:rPr lang="en-US" altLang="zh-TW" dirty="0"/>
              <a:t> = "XLONG XLAT XTIME" 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4899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227760-5572-4953-8866-35F46257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solidFill>
                  <a:prstClr val="white"/>
                </a:solidFill>
              </a:rPr>
              <a:t>Variables - </a:t>
            </a:r>
            <a:br>
              <a:rPr lang="en-US" altLang="zh-TW" sz="3200" dirty="0">
                <a:solidFill>
                  <a:prstClr val="white"/>
                </a:solidFill>
              </a:rPr>
            </a:br>
            <a:r>
              <a:rPr lang="en-US" altLang="zh-TW" dirty="0">
                <a:solidFill>
                  <a:prstClr val="white"/>
                </a:solidFill>
              </a:rPr>
              <a:t>Constant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D43D029-0850-4F14-BF9E-A1296857A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995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4D785-8FA9-4297-A764-DD88752A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(SCM Ideal)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61EA55-BFAC-4F21-B074-A6B65F2EF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/>
              <a:t>float HFX_FORCE(Time) ;</a:t>
            </a:r>
          </a:p>
          <a:p>
            <a:pPr lvl="1"/>
            <a:r>
              <a:rPr lang="en-US" altLang="zh-TW" dirty="0" err="1"/>
              <a:t>HFX_FORCE:FieldType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HFX_FORCE:MemoryOrder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HFX_FORCE:description</a:t>
            </a:r>
            <a:r>
              <a:rPr lang="en-US" altLang="zh-TW" dirty="0"/>
              <a:t> = "SCM ideal surface sensible heat flux" ;</a:t>
            </a:r>
          </a:p>
          <a:p>
            <a:pPr lvl="1"/>
            <a:r>
              <a:rPr lang="en-US" altLang="zh-TW" dirty="0" err="1"/>
              <a:t>HFX_FORCE:units</a:t>
            </a:r>
            <a:r>
              <a:rPr lang="en-US" altLang="zh-TW" dirty="0"/>
              <a:t> = "W m-2" ;</a:t>
            </a:r>
          </a:p>
          <a:p>
            <a:pPr lvl="1"/>
            <a:r>
              <a:rPr lang="en-US" altLang="zh-TW" dirty="0" err="1"/>
              <a:t>HFX_FORCE:stagger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LH_FORCE(Time) ;</a:t>
            </a:r>
          </a:p>
          <a:p>
            <a:pPr lvl="1"/>
            <a:r>
              <a:rPr lang="en-US" altLang="zh-TW" dirty="0" err="1"/>
              <a:t>LH_FORCE:FieldType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LH_FORCE:MemoryOrder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LH_FORCE:description</a:t>
            </a:r>
            <a:r>
              <a:rPr lang="en-US" altLang="zh-TW" dirty="0"/>
              <a:t> = "SCM ideal surface latent heat flux" ;</a:t>
            </a:r>
          </a:p>
          <a:p>
            <a:pPr lvl="1"/>
            <a:r>
              <a:rPr lang="en-US" altLang="zh-TW" dirty="0" err="1"/>
              <a:t>LH_FORCE:units</a:t>
            </a:r>
            <a:r>
              <a:rPr lang="en-US" altLang="zh-TW" dirty="0"/>
              <a:t> = "W m-2" ;</a:t>
            </a:r>
          </a:p>
          <a:p>
            <a:pPr lvl="1"/>
            <a:r>
              <a:rPr lang="en-US" altLang="zh-TW" dirty="0" err="1"/>
              <a:t>LH_FORCE:stagger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TSK_FORCE(Time) ;</a:t>
            </a:r>
          </a:p>
          <a:p>
            <a:pPr lvl="1"/>
            <a:r>
              <a:rPr lang="en-US" altLang="zh-TW" dirty="0" err="1"/>
              <a:t>TSK_FORCE:FieldType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TSK_FORCE:MemoryOrder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TSK_FORCE:description</a:t>
            </a:r>
            <a:r>
              <a:rPr lang="en-US" altLang="zh-TW" dirty="0"/>
              <a:t> = "SCM ideal surface skin temperature" ;</a:t>
            </a:r>
          </a:p>
          <a:p>
            <a:pPr lvl="1"/>
            <a:r>
              <a:rPr lang="en-US" altLang="zh-TW" dirty="0" err="1"/>
              <a:t>TSK_FORCE:units</a:t>
            </a:r>
            <a:r>
              <a:rPr lang="en-US" altLang="zh-TW" dirty="0"/>
              <a:t> = "W m-2" ;</a:t>
            </a:r>
          </a:p>
          <a:p>
            <a:pPr lvl="1"/>
            <a:r>
              <a:rPr lang="en-US" altLang="zh-TW" dirty="0" err="1"/>
              <a:t>TSK_FORCE:stagger</a:t>
            </a:r>
            <a:r>
              <a:rPr lang="en-US" altLang="zh-TW" dirty="0"/>
              <a:t> = "" 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543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4D785-8FA9-4297-A764-DD88752A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(SCM Ideal)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61EA55-BFAC-4F21-B074-A6B65F2EF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/>
              <a:t>float HFX_FORCE_TEND(Time) ;</a:t>
            </a:r>
          </a:p>
          <a:p>
            <a:pPr lvl="1"/>
            <a:r>
              <a:rPr lang="en-US" altLang="zh-TW" dirty="0" err="1"/>
              <a:t>HFX_FORCE_TEND:FieldType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HFX_FORCE_TEND:MemoryOrder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HFX_FORCE_TEND:description</a:t>
            </a:r>
            <a:r>
              <a:rPr lang="en-US" altLang="zh-TW" dirty="0"/>
              <a:t> = "SCM ideal surface sensible heat flux tendency" ;</a:t>
            </a:r>
          </a:p>
          <a:p>
            <a:pPr lvl="1"/>
            <a:r>
              <a:rPr lang="en-US" altLang="zh-TW" dirty="0" err="1"/>
              <a:t>HFX_FORCE_TEND:units</a:t>
            </a:r>
            <a:r>
              <a:rPr lang="en-US" altLang="zh-TW" dirty="0"/>
              <a:t> = "W m-2 s-1" ;</a:t>
            </a:r>
          </a:p>
          <a:p>
            <a:pPr lvl="1"/>
            <a:r>
              <a:rPr lang="en-US" altLang="zh-TW" dirty="0" err="1"/>
              <a:t>HFX_FORCE_TEND:stagger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LH_FORCE_TEND(Time) ;</a:t>
            </a:r>
          </a:p>
          <a:p>
            <a:pPr lvl="1"/>
            <a:r>
              <a:rPr lang="en-US" altLang="zh-TW" dirty="0" err="1"/>
              <a:t>LH_FORCE_TEND:FieldType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LH_FORCE_TEND:MemoryOrder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LH_FORCE_TEND:description</a:t>
            </a:r>
            <a:r>
              <a:rPr lang="en-US" altLang="zh-TW" dirty="0"/>
              <a:t> = "SCM ideal surface latent heat flux tendency" ;</a:t>
            </a:r>
          </a:p>
          <a:p>
            <a:pPr lvl="1"/>
            <a:r>
              <a:rPr lang="en-US" altLang="zh-TW" dirty="0" err="1"/>
              <a:t>LH_FORCE_TEND:units</a:t>
            </a:r>
            <a:r>
              <a:rPr lang="en-US" altLang="zh-TW" dirty="0"/>
              <a:t> = "W m-2 s-1" ;</a:t>
            </a:r>
          </a:p>
          <a:p>
            <a:pPr lvl="1"/>
            <a:r>
              <a:rPr lang="en-US" altLang="zh-TW" dirty="0" err="1"/>
              <a:t>LH_FORCE_TEND:stagger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TSK_FORCE_TEND(Time) ;</a:t>
            </a:r>
          </a:p>
          <a:p>
            <a:pPr lvl="1"/>
            <a:r>
              <a:rPr lang="en-US" altLang="zh-TW" dirty="0" err="1"/>
              <a:t>TSK_FORCE_TEND:FieldType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TSK_FORCE_TEND:MemoryOrder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TSK_FORCE_TEND:description</a:t>
            </a:r>
            <a:r>
              <a:rPr lang="en-US" altLang="zh-TW" dirty="0"/>
              <a:t> = "SCM ideal surface skin temperature tendency" ;</a:t>
            </a:r>
          </a:p>
          <a:p>
            <a:pPr lvl="1"/>
            <a:r>
              <a:rPr lang="en-US" altLang="zh-TW" dirty="0" err="1"/>
              <a:t>TSK_FORCE_TEND:units</a:t>
            </a:r>
            <a:r>
              <a:rPr lang="en-US" altLang="zh-TW" dirty="0"/>
              <a:t> = "W m-2 s-1" ;</a:t>
            </a:r>
          </a:p>
          <a:p>
            <a:pPr lvl="1"/>
            <a:r>
              <a:rPr lang="en-US" altLang="zh-TW" dirty="0" err="1"/>
              <a:t>TSK_FORCE_TEND:stagger</a:t>
            </a:r>
            <a:r>
              <a:rPr lang="en-US" altLang="zh-TW" dirty="0"/>
              <a:t> = "" 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6787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4F862-AB1A-4997-B6F4-53210A19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(Constants)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465815-5A29-49FF-8038-88CDAD2D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zh-TW" dirty="0"/>
              <a:t>float CFN(Time) ;</a:t>
            </a:r>
          </a:p>
          <a:p>
            <a:pPr lvl="1"/>
            <a:r>
              <a:rPr lang="en-US" altLang="zh-TW" dirty="0" err="1"/>
              <a:t>CFN:FieldType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CFN:MemoryOrder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CFN:description</a:t>
            </a:r>
            <a:r>
              <a:rPr lang="en-US" altLang="zh-TW" dirty="0"/>
              <a:t> = "extrapolation constant" ;</a:t>
            </a:r>
          </a:p>
          <a:p>
            <a:pPr lvl="1"/>
            <a:r>
              <a:rPr lang="en-US" altLang="zh-TW" dirty="0" err="1"/>
              <a:t>CFN:units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CFN:stagger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CFN1(Time) ;</a:t>
            </a:r>
          </a:p>
          <a:p>
            <a:pPr lvl="1"/>
            <a:r>
              <a:rPr lang="en-US" altLang="zh-TW" dirty="0"/>
              <a:t>CFN1:FieldType = 104 ;</a:t>
            </a:r>
          </a:p>
          <a:p>
            <a:pPr lvl="1"/>
            <a:r>
              <a:rPr lang="en-US" altLang="zh-TW" dirty="0"/>
              <a:t>CFN1:MemoryOrder = "0  " ;</a:t>
            </a:r>
          </a:p>
          <a:p>
            <a:pPr lvl="1"/>
            <a:r>
              <a:rPr lang="en-US" altLang="zh-TW" dirty="0"/>
              <a:t>CFN1:description = "extrapolation constant" ;</a:t>
            </a:r>
          </a:p>
          <a:p>
            <a:pPr lvl="1"/>
            <a:r>
              <a:rPr lang="en-US" altLang="zh-TW" dirty="0"/>
              <a:t>CFN1:units = "" ;</a:t>
            </a:r>
          </a:p>
          <a:p>
            <a:pPr lvl="1"/>
            <a:r>
              <a:rPr lang="en-US" altLang="zh-TW" dirty="0"/>
              <a:t>CFN1:stagger = "" ;</a:t>
            </a:r>
          </a:p>
        </p:txBody>
      </p:sp>
    </p:spTree>
    <p:extLst>
      <p:ext uri="{BB962C8B-B14F-4D97-AF65-F5344CB8AC3E}">
        <p14:creationId xmlns:p14="http://schemas.microsoft.com/office/powerpoint/2010/main" val="420403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F58AE-0817-44E7-B395-4947BEE6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(Constants)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14CBF8-8DDE-4E1A-99E0-7592C5F56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int THIS_IS_AN_IDEAL_RUN(Time) ;</a:t>
            </a:r>
          </a:p>
          <a:p>
            <a:pPr lvl="1"/>
            <a:r>
              <a:rPr lang="en-US" altLang="zh-TW" dirty="0" err="1"/>
              <a:t>THIS_IS_AN_IDEAL_RUN:FieldType</a:t>
            </a:r>
            <a:r>
              <a:rPr lang="en-US" altLang="zh-TW" dirty="0"/>
              <a:t> = 106 ;</a:t>
            </a:r>
          </a:p>
          <a:p>
            <a:pPr lvl="1"/>
            <a:r>
              <a:rPr lang="en-US" altLang="zh-TW" dirty="0" err="1"/>
              <a:t>THIS_IS_AN_IDEAL_RUN:MemoryOrder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THIS_IS_AN_IDEAL_RUN:description</a:t>
            </a:r>
            <a:r>
              <a:rPr lang="en-US" altLang="zh-TW" dirty="0"/>
              <a:t> = "T/F flag: this is an ARW ideal simulation" ;</a:t>
            </a:r>
          </a:p>
          <a:p>
            <a:pPr lvl="1"/>
            <a:r>
              <a:rPr lang="en-US" altLang="zh-TW" dirty="0" err="1"/>
              <a:t>THIS_IS_AN_IDEAL_RUN:units</a:t>
            </a:r>
            <a:r>
              <a:rPr lang="en-US" altLang="zh-TW" dirty="0"/>
              <a:t> = "-" ;</a:t>
            </a:r>
          </a:p>
          <a:p>
            <a:pPr lvl="1"/>
            <a:r>
              <a:rPr lang="en-US" altLang="zh-TW" dirty="0" err="1"/>
              <a:t>THIS_IS_AN_IDEAL_RUN:stagger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int SAVE_TOPO_FROM_REAL(Time) ;</a:t>
            </a:r>
          </a:p>
          <a:p>
            <a:pPr lvl="1"/>
            <a:r>
              <a:rPr lang="en-US" altLang="zh-TW" dirty="0" err="1"/>
              <a:t>SAVE_TOPO_FROM_REAL:FieldType</a:t>
            </a:r>
            <a:r>
              <a:rPr lang="en-US" altLang="zh-TW" dirty="0"/>
              <a:t> = 106 ;</a:t>
            </a:r>
          </a:p>
          <a:p>
            <a:pPr lvl="1"/>
            <a:r>
              <a:rPr lang="en-US" altLang="zh-TW" dirty="0" err="1"/>
              <a:t>SAVE_TOPO_FROM_REAL:MemoryOrder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SAVE_TOPO_FROM_REAL:description</a:t>
            </a:r>
            <a:r>
              <a:rPr lang="en-US" altLang="zh-TW" dirty="0"/>
              <a:t> = "1=original topo from real/0=topo modified by WRF" ;</a:t>
            </a:r>
          </a:p>
          <a:p>
            <a:pPr lvl="1"/>
            <a:r>
              <a:rPr lang="en-US" altLang="zh-TW" dirty="0" err="1"/>
              <a:t>SAVE_TOPO_FROM_REAL:units</a:t>
            </a:r>
            <a:r>
              <a:rPr lang="en-US" altLang="zh-TW" dirty="0"/>
              <a:t> = "flag" ;</a:t>
            </a:r>
          </a:p>
          <a:p>
            <a:pPr lvl="1"/>
            <a:r>
              <a:rPr lang="en-US" altLang="zh-TW" dirty="0" err="1"/>
              <a:t>SAVE_TOPO_FROM_REAL:stagger</a:t>
            </a:r>
            <a:r>
              <a:rPr lang="en-US" altLang="zh-TW" dirty="0"/>
              <a:t> = "" 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32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CFD8C-6FAF-4F16-80C1-42CC9F8D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(Grid)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888521-5D54-46D0-9DA1-600B4F5C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float XLAT_V(Time, </a:t>
            </a:r>
            <a:r>
              <a:rPr lang="en-US" altLang="zh-TW" dirty="0" err="1"/>
              <a:t>south_north_stag</a:t>
            </a:r>
            <a:r>
              <a:rPr lang="en-US" altLang="zh-TW" dirty="0"/>
              <a:t>, </a:t>
            </a:r>
            <a:r>
              <a:rPr lang="en-US" altLang="zh-TW" dirty="0" err="1"/>
              <a:t>west_east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XLAT_V:FieldType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XLAT_V:MemoryOrder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XLAT_V:description</a:t>
            </a:r>
            <a:r>
              <a:rPr lang="en-US" altLang="zh-TW" dirty="0"/>
              <a:t> = "LATITUDE, SOUTH IS NEGATIVE" ;</a:t>
            </a:r>
          </a:p>
          <a:p>
            <a:pPr lvl="1"/>
            <a:r>
              <a:rPr lang="en-US" altLang="zh-TW" dirty="0" err="1"/>
              <a:t>XLAT_V:units</a:t>
            </a:r>
            <a:r>
              <a:rPr lang="en-US" altLang="zh-TW" dirty="0"/>
              <a:t> = "</a:t>
            </a:r>
            <a:r>
              <a:rPr lang="en-US" altLang="zh-TW" dirty="0" err="1"/>
              <a:t>degree_north</a:t>
            </a:r>
            <a:r>
              <a:rPr lang="en-US" altLang="zh-TW" dirty="0"/>
              <a:t>" ;</a:t>
            </a:r>
          </a:p>
          <a:p>
            <a:pPr lvl="1"/>
            <a:r>
              <a:rPr lang="en-US" altLang="zh-TW" dirty="0" err="1"/>
              <a:t>XLAT_V:stagger</a:t>
            </a:r>
            <a:r>
              <a:rPr lang="en-US" altLang="zh-TW" dirty="0"/>
              <a:t> = "Y" ;</a:t>
            </a:r>
          </a:p>
          <a:p>
            <a:pPr lvl="1"/>
            <a:r>
              <a:rPr lang="en-US" altLang="zh-TW" dirty="0" err="1"/>
              <a:t>XLAT_V:coordinates</a:t>
            </a:r>
            <a:r>
              <a:rPr lang="en-US" altLang="zh-TW" dirty="0"/>
              <a:t> = "XLONG_V XLAT_V" ;</a:t>
            </a:r>
          </a:p>
          <a:p>
            <a:r>
              <a:rPr lang="en-US" altLang="zh-TW" dirty="0"/>
              <a:t>float XLONG_V(Time, </a:t>
            </a:r>
            <a:r>
              <a:rPr lang="en-US" altLang="zh-TW" dirty="0" err="1"/>
              <a:t>south_north_stag</a:t>
            </a:r>
            <a:r>
              <a:rPr lang="en-US" altLang="zh-TW" dirty="0"/>
              <a:t>, </a:t>
            </a:r>
            <a:r>
              <a:rPr lang="en-US" altLang="zh-TW" dirty="0" err="1"/>
              <a:t>west_east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XLONG_V:FieldType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XLONG_V:MemoryOrder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XLONG_V:description</a:t>
            </a:r>
            <a:r>
              <a:rPr lang="en-US" altLang="zh-TW" dirty="0"/>
              <a:t> = "LONGITUDE, WEST IS NEGATIVE" ;</a:t>
            </a:r>
          </a:p>
          <a:p>
            <a:pPr lvl="1"/>
            <a:r>
              <a:rPr lang="en-US" altLang="zh-TW" dirty="0" err="1"/>
              <a:t>XLONG_V:units</a:t>
            </a:r>
            <a:r>
              <a:rPr lang="en-US" altLang="zh-TW" dirty="0"/>
              <a:t> = "</a:t>
            </a:r>
            <a:r>
              <a:rPr lang="en-US" altLang="zh-TW" dirty="0" err="1"/>
              <a:t>degree_east</a:t>
            </a:r>
            <a:r>
              <a:rPr lang="en-US" altLang="zh-TW" dirty="0"/>
              <a:t>" ;</a:t>
            </a:r>
          </a:p>
          <a:p>
            <a:pPr lvl="1"/>
            <a:r>
              <a:rPr lang="en-US" altLang="zh-TW" dirty="0" err="1"/>
              <a:t>XLONG_V:stagger</a:t>
            </a:r>
            <a:r>
              <a:rPr lang="en-US" altLang="zh-TW" dirty="0"/>
              <a:t> = "Y" ;</a:t>
            </a:r>
          </a:p>
          <a:p>
            <a:pPr lvl="1"/>
            <a:r>
              <a:rPr lang="en-US" altLang="zh-TW" dirty="0" err="1"/>
              <a:t>XLONG_V:coordinates</a:t>
            </a:r>
            <a:r>
              <a:rPr lang="en-US" altLang="zh-TW" dirty="0"/>
              <a:t> = "XLONG_V XLAT_V" 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0715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(Constants)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/>
              <a:t>float CF1(Time) ;</a:t>
            </a:r>
          </a:p>
          <a:p>
            <a:pPr lvl="1"/>
            <a:r>
              <a:rPr lang="en-US" altLang="zh-TW" dirty="0"/>
              <a:t>CF1:FieldType = 104 ;</a:t>
            </a:r>
          </a:p>
          <a:p>
            <a:pPr lvl="1"/>
            <a:r>
              <a:rPr lang="en-US" altLang="zh-TW" dirty="0"/>
              <a:t>CF1:MemoryOrder = "0  " ;</a:t>
            </a:r>
          </a:p>
          <a:p>
            <a:pPr lvl="1"/>
            <a:r>
              <a:rPr lang="en-US" altLang="zh-TW" dirty="0"/>
              <a:t>CF1:description = "2nd order extrapolation constant" ;</a:t>
            </a:r>
          </a:p>
          <a:p>
            <a:pPr lvl="1"/>
            <a:r>
              <a:rPr lang="en-US" altLang="zh-TW" dirty="0"/>
              <a:t>CF1:units = "" ;</a:t>
            </a:r>
          </a:p>
          <a:p>
            <a:pPr lvl="1"/>
            <a:r>
              <a:rPr lang="en-US" altLang="zh-TW" dirty="0"/>
              <a:t>CF1:stagger = "" ;</a:t>
            </a:r>
          </a:p>
          <a:p>
            <a:r>
              <a:rPr lang="en-US" altLang="zh-TW" dirty="0"/>
              <a:t>float CF2(Time) ;</a:t>
            </a:r>
          </a:p>
          <a:p>
            <a:pPr lvl="1"/>
            <a:r>
              <a:rPr lang="en-US" altLang="zh-TW" dirty="0"/>
              <a:t>CF2:FieldType = 104 ;</a:t>
            </a:r>
          </a:p>
          <a:p>
            <a:pPr lvl="1"/>
            <a:r>
              <a:rPr lang="en-US" altLang="zh-TW" dirty="0"/>
              <a:t>CF2:MemoryOrder = "0  " ;</a:t>
            </a:r>
          </a:p>
          <a:p>
            <a:pPr lvl="1"/>
            <a:r>
              <a:rPr lang="en-US" altLang="zh-TW" dirty="0"/>
              <a:t>CF2:description = "2nd order extrapolation constant" ;</a:t>
            </a:r>
          </a:p>
          <a:p>
            <a:pPr lvl="1"/>
            <a:r>
              <a:rPr lang="en-US" altLang="zh-TW" dirty="0"/>
              <a:t>CF2:units = "" ;</a:t>
            </a:r>
          </a:p>
          <a:p>
            <a:pPr lvl="1"/>
            <a:r>
              <a:rPr lang="en-US" altLang="zh-TW" dirty="0"/>
              <a:t>CF2:stagger = "" ;</a:t>
            </a:r>
          </a:p>
          <a:p>
            <a:r>
              <a:rPr lang="en-US" altLang="zh-TW" dirty="0"/>
              <a:t>float CF3(Time) ;</a:t>
            </a:r>
          </a:p>
          <a:p>
            <a:pPr lvl="1"/>
            <a:r>
              <a:rPr lang="en-US" altLang="zh-TW" dirty="0"/>
              <a:t>CF3:FieldType = 104 ;</a:t>
            </a:r>
          </a:p>
          <a:p>
            <a:pPr lvl="1"/>
            <a:r>
              <a:rPr lang="en-US" altLang="zh-TW" dirty="0"/>
              <a:t>CF3:MemoryOrder = "0  " ;</a:t>
            </a:r>
          </a:p>
          <a:p>
            <a:pPr lvl="1"/>
            <a:r>
              <a:rPr lang="en-US" altLang="zh-TW" dirty="0"/>
              <a:t>CF3:description = "2nd order extrapolation constant" ;</a:t>
            </a:r>
          </a:p>
          <a:p>
            <a:pPr lvl="1"/>
            <a:r>
              <a:rPr lang="en-US" altLang="zh-TW" dirty="0"/>
              <a:t>CF3:units = "" ;</a:t>
            </a:r>
          </a:p>
          <a:p>
            <a:pPr lvl="1"/>
            <a:r>
              <a:rPr lang="en-US" altLang="zh-TW" dirty="0"/>
              <a:t>CF3:stagger = "" ;</a:t>
            </a:r>
          </a:p>
        </p:txBody>
      </p:sp>
    </p:spTree>
    <p:extLst>
      <p:ext uri="{BB962C8B-B14F-4D97-AF65-F5344CB8AC3E}">
        <p14:creationId xmlns:p14="http://schemas.microsoft.com/office/powerpoint/2010/main" val="1236824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(Constants)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int ITIMESTEP(Time) ;</a:t>
            </a:r>
          </a:p>
          <a:p>
            <a:pPr lvl="1"/>
            <a:r>
              <a:rPr lang="en-US" altLang="zh-TW" dirty="0" err="1"/>
              <a:t>ITIMESTEP:FieldType</a:t>
            </a:r>
            <a:r>
              <a:rPr lang="en-US" altLang="zh-TW" dirty="0"/>
              <a:t> = 106 ;</a:t>
            </a:r>
          </a:p>
          <a:p>
            <a:pPr lvl="1"/>
            <a:r>
              <a:rPr lang="en-US" altLang="zh-TW" dirty="0" err="1"/>
              <a:t>ITIMESTEP:MemoryOrder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ITIMESTEP:description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ITIMESTEP:units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ITIMESTEP:stagger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XTIME(Time) ;</a:t>
            </a:r>
          </a:p>
          <a:p>
            <a:pPr lvl="1"/>
            <a:r>
              <a:rPr lang="en-US" altLang="zh-TW" dirty="0" err="1"/>
              <a:t>XTIME:FieldType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XTIME:MemoryOrder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XTIME:description</a:t>
            </a:r>
            <a:r>
              <a:rPr lang="en-US" altLang="zh-TW" dirty="0"/>
              <a:t> = "minutes since 2023-05-31 00:00:00" ;</a:t>
            </a:r>
          </a:p>
          <a:p>
            <a:pPr lvl="1"/>
            <a:r>
              <a:rPr lang="en-US" altLang="zh-TW" dirty="0" err="1"/>
              <a:t>XTIME:units</a:t>
            </a:r>
            <a:r>
              <a:rPr lang="en-US" altLang="zh-TW" dirty="0"/>
              <a:t> = "minutes since 2023-05-31 00:00:00" ;</a:t>
            </a:r>
          </a:p>
          <a:p>
            <a:pPr lvl="1"/>
            <a:r>
              <a:rPr lang="en-US" altLang="zh-TW" dirty="0" err="1"/>
              <a:t>XTIME:stagger</a:t>
            </a:r>
            <a:r>
              <a:rPr lang="en-US" altLang="zh-TW" dirty="0"/>
              <a:t> = "" ;</a:t>
            </a:r>
          </a:p>
        </p:txBody>
      </p:sp>
    </p:spTree>
    <p:extLst>
      <p:ext uri="{BB962C8B-B14F-4D97-AF65-F5344CB8AC3E}">
        <p14:creationId xmlns:p14="http://schemas.microsoft.com/office/powerpoint/2010/main" val="3959366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(Base State)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float P_TOP(Time) ;</a:t>
            </a:r>
          </a:p>
          <a:p>
            <a:pPr lvl="1"/>
            <a:r>
              <a:rPr lang="en-US" altLang="zh-TW" dirty="0" err="1"/>
              <a:t>P_TOP:FieldType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P_TOP:MemoryOrder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P_TOP:description</a:t>
            </a:r>
            <a:r>
              <a:rPr lang="en-US" altLang="zh-TW" dirty="0"/>
              <a:t> = "PRESSURE TOP OF THE MODEL" ;</a:t>
            </a:r>
          </a:p>
          <a:p>
            <a:pPr lvl="1"/>
            <a:r>
              <a:rPr lang="en-US" altLang="zh-TW" dirty="0" err="1"/>
              <a:t>P_TOP:units</a:t>
            </a:r>
            <a:r>
              <a:rPr lang="en-US" altLang="zh-TW" dirty="0"/>
              <a:t> = "Pa" ;</a:t>
            </a:r>
          </a:p>
          <a:p>
            <a:pPr lvl="1"/>
            <a:r>
              <a:rPr lang="en-US" altLang="zh-TW" dirty="0" err="1"/>
              <a:t>P_TOP:stagger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TLP(Time) ;</a:t>
            </a:r>
          </a:p>
          <a:p>
            <a:pPr lvl="1"/>
            <a:r>
              <a:rPr lang="en-US" altLang="zh-TW" dirty="0" err="1"/>
              <a:t>TLP:FieldType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TLP:MemoryOrder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TLP:description</a:t>
            </a:r>
            <a:r>
              <a:rPr lang="en-US" altLang="zh-TW" dirty="0"/>
              <a:t> = "BASE STATE LAPSE RATE" ;</a:t>
            </a:r>
          </a:p>
          <a:p>
            <a:pPr lvl="1"/>
            <a:r>
              <a:rPr lang="en-US" altLang="zh-TW" dirty="0" err="1"/>
              <a:t>TLP:units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TLP:stagger</a:t>
            </a:r>
            <a:r>
              <a:rPr lang="en-US" altLang="zh-TW" dirty="0"/>
              <a:t> = "" ;</a:t>
            </a:r>
          </a:p>
        </p:txBody>
      </p:sp>
    </p:spTree>
    <p:extLst>
      <p:ext uri="{BB962C8B-B14F-4D97-AF65-F5344CB8AC3E}">
        <p14:creationId xmlns:p14="http://schemas.microsoft.com/office/powerpoint/2010/main" val="2080980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(Base State)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float T00(Time) ;</a:t>
            </a:r>
          </a:p>
          <a:p>
            <a:pPr lvl="1"/>
            <a:r>
              <a:rPr lang="en-US" altLang="zh-TW" dirty="0"/>
              <a:t>T00:FieldType = 104 ;</a:t>
            </a:r>
          </a:p>
          <a:p>
            <a:pPr lvl="1"/>
            <a:r>
              <a:rPr lang="en-US" altLang="zh-TW" dirty="0"/>
              <a:t>T00:MemoryOrder = "0  " ;</a:t>
            </a:r>
          </a:p>
          <a:p>
            <a:pPr lvl="1"/>
            <a:r>
              <a:rPr lang="en-US" altLang="zh-TW" dirty="0"/>
              <a:t>T00:description = "BASE STATE TEMPERATURE" ;</a:t>
            </a:r>
          </a:p>
          <a:p>
            <a:pPr lvl="1"/>
            <a:r>
              <a:rPr lang="en-US" altLang="zh-TW" dirty="0"/>
              <a:t>T00:units = "K" ;</a:t>
            </a:r>
          </a:p>
          <a:p>
            <a:pPr lvl="1"/>
            <a:r>
              <a:rPr lang="en-US" altLang="zh-TW" dirty="0"/>
              <a:t>T00:stagger = "" ;</a:t>
            </a:r>
          </a:p>
          <a:p>
            <a:r>
              <a:rPr lang="en-US" altLang="zh-TW" dirty="0"/>
              <a:t>float P00(Time) ;</a:t>
            </a:r>
          </a:p>
          <a:p>
            <a:pPr lvl="1"/>
            <a:r>
              <a:rPr lang="en-US" altLang="zh-TW" dirty="0"/>
              <a:t>P00:FieldType = 104 ;</a:t>
            </a:r>
          </a:p>
          <a:p>
            <a:pPr lvl="1"/>
            <a:r>
              <a:rPr lang="en-US" altLang="zh-TW" dirty="0"/>
              <a:t>P00:MemoryOrder = "0  " ;</a:t>
            </a:r>
          </a:p>
          <a:p>
            <a:pPr lvl="1"/>
            <a:r>
              <a:rPr lang="en-US" altLang="zh-TW" dirty="0"/>
              <a:t>P00:description = "BASE STATE PRESURE" ;</a:t>
            </a:r>
          </a:p>
          <a:p>
            <a:pPr lvl="1"/>
            <a:r>
              <a:rPr lang="en-US" altLang="zh-TW" dirty="0"/>
              <a:t>P00:units = "Pa" ;</a:t>
            </a:r>
          </a:p>
          <a:p>
            <a:pPr lvl="1"/>
            <a:r>
              <a:rPr lang="en-US" altLang="zh-TW" dirty="0"/>
              <a:t>P00:stagger = "" ;</a:t>
            </a:r>
          </a:p>
        </p:txBody>
      </p:sp>
    </p:spTree>
    <p:extLst>
      <p:ext uri="{BB962C8B-B14F-4D97-AF65-F5344CB8AC3E}">
        <p14:creationId xmlns:p14="http://schemas.microsoft.com/office/powerpoint/2010/main" val="4058398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393C8A-5427-498A-B99E-B173F1BC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(Base State)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2818BB-6C89-4959-BE54-010B3BEE1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float TISO(Time) ;</a:t>
            </a:r>
          </a:p>
          <a:p>
            <a:pPr lvl="1"/>
            <a:r>
              <a:rPr lang="en-US" altLang="zh-TW" dirty="0" err="1"/>
              <a:t>TISO:FieldType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TISO:MemoryOrder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TISO:description</a:t>
            </a:r>
            <a:r>
              <a:rPr lang="en-US" altLang="zh-TW" dirty="0"/>
              <a:t> = "TEMP AT WHICH THE BASE T TURNS CONST" ;</a:t>
            </a:r>
          </a:p>
          <a:p>
            <a:pPr lvl="1"/>
            <a:r>
              <a:rPr lang="en-US" altLang="zh-TW" dirty="0" err="1"/>
              <a:t>TISO:units</a:t>
            </a:r>
            <a:r>
              <a:rPr lang="en-US" altLang="zh-TW" dirty="0"/>
              <a:t> = "K" ;</a:t>
            </a:r>
          </a:p>
          <a:p>
            <a:pPr lvl="1"/>
            <a:r>
              <a:rPr lang="en-US" altLang="zh-TW" dirty="0" err="1"/>
              <a:t>TISO:stagger</a:t>
            </a:r>
            <a:r>
              <a:rPr lang="en-US" altLang="zh-TW" dirty="0"/>
              <a:t> = "" ;</a:t>
            </a:r>
          </a:p>
        </p:txBody>
      </p:sp>
    </p:spTree>
    <p:extLst>
      <p:ext uri="{BB962C8B-B14F-4D97-AF65-F5344CB8AC3E}">
        <p14:creationId xmlns:p14="http://schemas.microsoft.com/office/powerpoint/2010/main" val="2122647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(Base State)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float TLP_STRAT(Time) ;</a:t>
            </a:r>
          </a:p>
          <a:p>
            <a:pPr lvl="1"/>
            <a:r>
              <a:rPr lang="en-US" altLang="zh-TW" dirty="0" err="1"/>
              <a:t>TLP_STRAT:FieldType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TLP_STRAT:MemoryOrder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TLP_STRAT:description</a:t>
            </a:r>
            <a:r>
              <a:rPr lang="en-US" altLang="zh-TW" dirty="0"/>
              <a:t> = "BASE STATE LAPSE RATE (DT/D(LN(P)) IN STRATOSPHERE" ;</a:t>
            </a:r>
          </a:p>
          <a:p>
            <a:pPr lvl="1"/>
            <a:r>
              <a:rPr lang="en-US" altLang="zh-TW" dirty="0" err="1"/>
              <a:t>TLP_STRAT:units</a:t>
            </a:r>
            <a:r>
              <a:rPr lang="en-US" altLang="zh-TW" dirty="0"/>
              <a:t> = "K" ;</a:t>
            </a:r>
          </a:p>
          <a:p>
            <a:pPr lvl="1"/>
            <a:r>
              <a:rPr lang="en-US" altLang="zh-TW" dirty="0" err="1"/>
              <a:t>TLP_STRAT:stagger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P_STRAT(Time) ;</a:t>
            </a:r>
          </a:p>
          <a:p>
            <a:pPr lvl="1"/>
            <a:r>
              <a:rPr lang="en-US" altLang="zh-TW" dirty="0" err="1"/>
              <a:t>P_STRAT:FieldType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P_STRAT:MemoryOrder</a:t>
            </a:r>
            <a:r>
              <a:rPr lang="en-US" altLang="zh-TW" dirty="0"/>
              <a:t> = "0  " ;</a:t>
            </a:r>
          </a:p>
          <a:p>
            <a:pPr lvl="1"/>
            <a:r>
              <a:rPr lang="en-US" altLang="zh-TW" dirty="0" err="1"/>
              <a:t>P_STRAT:description</a:t>
            </a:r>
            <a:r>
              <a:rPr lang="en-US" altLang="zh-TW" dirty="0"/>
              <a:t> = "BASE STATE PRESSURE AT BOTTOM OF STRATOSPHERE" ;</a:t>
            </a:r>
          </a:p>
          <a:p>
            <a:pPr lvl="1"/>
            <a:r>
              <a:rPr lang="en-US" altLang="zh-TW" dirty="0" err="1"/>
              <a:t>P_STRAT:units</a:t>
            </a:r>
            <a:r>
              <a:rPr lang="en-US" altLang="zh-TW" dirty="0"/>
              <a:t> = "Pa" ;</a:t>
            </a:r>
          </a:p>
          <a:p>
            <a:pPr lvl="1"/>
            <a:r>
              <a:rPr lang="en-US" altLang="zh-TW" dirty="0" err="1"/>
              <a:t>P_STRAT:stagger</a:t>
            </a:r>
            <a:r>
              <a:rPr lang="en-US" altLang="zh-TW" dirty="0"/>
              <a:t> = "" ;</a:t>
            </a:r>
          </a:p>
        </p:txBody>
      </p:sp>
    </p:spTree>
    <p:extLst>
      <p:ext uri="{BB962C8B-B14F-4D97-AF65-F5344CB8AC3E}">
        <p14:creationId xmlns:p14="http://schemas.microsoft.com/office/powerpoint/2010/main" val="2159948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227760-5572-4953-8866-35F46257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Global Attributes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D43D029-0850-4F14-BF9E-A1296857A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373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 - Title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TITLE = " OUTPUT FROM WRF V3.8.1 MODEL" ;</a:t>
            </a:r>
          </a:p>
          <a:p>
            <a:r>
              <a:rPr lang="en-US" altLang="zh-TW" dirty="0"/>
              <a:t>START_DATE = "2023-05-31_00:00:00" ;</a:t>
            </a:r>
          </a:p>
          <a:p>
            <a:r>
              <a:rPr lang="en-US" altLang="zh-TW" dirty="0"/>
              <a:t>SIMULATION_START_DATE = "2023-05-31_00:00:00" ;</a:t>
            </a:r>
          </a:p>
          <a:p>
            <a:r>
              <a:rPr lang="en-US" altLang="zh-TW" dirty="0"/>
              <a:t>WEST-EAST_GRID_DIMENSION = 451 ;</a:t>
            </a:r>
          </a:p>
          <a:p>
            <a:r>
              <a:rPr lang="en-US" altLang="zh-TW" dirty="0"/>
              <a:t>SOUTH-NORTH_GRID_DIMENSION = 451 ;</a:t>
            </a:r>
          </a:p>
          <a:p>
            <a:r>
              <a:rPr lang="en-US" altLang="zh-TW" dirty="0"/>
              <a:t>BOTTOM-TOP_GRID_DIMENSION = 52 ;</a:t>
            </a:r>
          </a:p>
          <a:p>
            <a:r>
              <a:rPr lang="en-US" altLang="zh-TW" dirty="0"/>
              <a:t>DX = 2000.f ;	// Units: m</a:t>
            </a:r>
          </a:p>
          <a:p>
            <a:r>
              <a:rPr lang="en-US" altLang="zh-TW" dirty="0"/>
              <a:t>DY = 2000.f ;	// Units: m</a:t>
            </a:r>
          </a:p>
          <a:p>
            <a:r>
              <a:rPr lang="en-US" altLang="zh-TW" dirty="0"/>
              <a:t>CEN_LAT = 23.7644f ;</a:t>
            </a:r>
          </a:p>
          <a:p>
            <a:r>
              <a:rPr lang="en-US" altLang="zh-TW" dirty="0"/>
              <a:t>CEN_LON = 120.814f ;</a:t>
            </a:r>
          </a:p>
        </p:txBody>
      </p:sp>
    </p:spTree>
    <p:extLst>
      <p:ext uri="{BB962C8B-B14F-4D97-AF65-F5344CB8AC3E}">
        <p14:creationId xmlns:p14="http://schemas.microsoft.com/office/powerpoint/2010/main" val="2063278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98E06-D358-45D2-9A99-EF30C9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 - Time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B7D6FB-2EAA-430D-B7D9-7AD267BF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zh-TW" dirty="0"/>
              <a:t>GMT = 0.f ;</a:t>
            </a:r>
          </a:p>
          <a:p>
            <a:r>
              <a:rPr lang="en-US" altLang="zh-TW" dirty="0"/>
              <a:t>JULYR = 2023 ;</a:t>
            </a:r>
          </a:p>
          <a:p>
            <a:r>
              <a:rPr lang="en-US" altLang="zh-TW" dirty="0"/>
              <a:t>JULDAY = 151 ;</a:t>
            </a:r>
          </a:p>
        </p:txBody>
      </p:sp>
    </p:spTree>
    <p:extLst>
      <p:ext uri="{BB962C8B-B14F-4D97-AF65-F5344CB8AC3E}">
        <p14:creationId xmlns:p14="http://schemas.microsoft.com/office/powerpoint/2010/main" val="1496158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A9D39D-B6B5-4070-84D1-4E2F03469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 – Map Setting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039466-643A-4CB3-B1F2-953B0F5F2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GRID_ID = 1 ;</a:t>
            </a:r>
          </a:p>
          <a:p>
            <a:r>
              <a:rPr lang="en-US" altLang="zh-TW" dirty="0"/>
              <a:t>PARENT_ID = 0 ;</a:t>
            </a:r>
          </a:p>
          <a:p>
            <a:r>
              <a:rPr lang="en-US" altLang="zh-TW" dirty="0"/>
              <a:t>I_PARENT_START = 0 ;</a:t>
            </a:r>
          </a:p>
          <a:p>
            <a:r>
              <a:rPr lang="en-US" altLang="zh-TW" dirty="0"/>
              <a:t>J_PARENT_START = 0 ;</a:t>
            </a:r>
          </a:p>
          <a:p>
            <a:r>
              <a:rPr lang="en-US" altLang="zh-TW" dirty="0"/>
              <a:t>PARENT_GRID_RATIO = 1 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429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(Grid)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float F(Time,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/>
              <a:t>F:FieldType = 104 ;</a:t>
            </a:r>
          </a:p>
          <a:p>
            <a:pPr lvl="1"/>
            <a:r>
              <a:rPr lang="en-US" altLang="zh-TW" dirty="0"/>
              <a:t>F:MemoryOrder = "XY " ;</a:t>
            </a:r>
          </a:p>
          <a:p>
            <a:pPr lvl="1"/>
            <a:r>
              <a:rPr lang="en-US" altLang="zh-TW" dirty="0"/>
              <a:t>F:description = "Coriolis sine latitude term" ;</a:t>
            </a:r>
          </a:p>
          <a:p>
            <a:pPr lvl="1"/>
            <a:r>
              <a:rPr lang="en-US" altLang="zh-TW" dirty="0"/>
              <a:t>F:units = "s-1" ;</a:t>
            </a:r>
          </a:p>
          <a:p>
            <a:pPr lvl="1"/>
            <a:r>
              <a:rPr lang="en-US" altLang="zh-TW" dirty="0"/>
              <a:t>F:stagger = "" ;</a:t>
            </a:r>
          </a:p>
          <a:p>
            <a:pPr lvl="1"/>
            <a:r>
              <a:rPr lang="en-US" altLang="zh-TW" dirty="0"/>
              <a:t>F:coordinates = "XLONG XLAT XTIME" ;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float HGT(Time, </a:t>
            </a:r>
            <a:r>
              <a:rPr lang="en-US" altLang="zh-TW" dirty="0" err="1">
                <a:solidFill>
                  <a:srgbClr val="00B050"/>
                </a:solidFill>
              </a:rPr>
              <a:t>south_north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west_east</a:t>
            </a:r>
            <a:r>
              <a:rPr lang="en-US" altLang="zh-TW" dirty="0">
                <a:solidFill>
                  <a:srgbClr val="00B050"/>
                </a:solidFill>
              </a:rPr>
              <a:t>) ;</a:t>
            </a:r>
          </a:p>
          <a:p>
            <a:pPr lvl="1"/>
            <a:r>
              <a:rPr lang="en-US" altLang="zh-TW" dirty="0" err="1"/>
              <a:t>HGT:FieldType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HGT:MemoryOrder</a:t>
            </a:r>
            <a:r>
              <a:rPr lang="en-US" altLang="zh-TW" dirty="0"/>
              <a:t> = "XY " ;</a:t>
            </a:r>
          </a:p>
          <a:p>
            <a:pPr lvl="1"/>
            <a:r>
              <a:rPr lang="en-US" altLang="zh-TW" dirty="0" err="1"/>
              <a:t>HGT:description</a:t>
            </a:r>
            <a:r>
              <a:rPr lang="en-US" altLang="zh-TW" dirty="0"/>
              <a:t> = "Terrain Height" ;</a:t>
            </a:r>
          </a:p>
          <a:p>
            <a:pPr lvl="1"/>
            <a:r>
              <a:rPr lang="en-US" altLang="zh-TW" dirty="0" err="1"/>
              <a:t>HGT:units</a:t>
            </a:r>
            <a:r>
              <a:rPr lang="en-US" altLang="zh-TW" dirty="0"/>
              <a:t> = "m" ;</a:t>
            </a:r>
          </a:p>
          <a:p>
            <a:pPr lvl="1"/>
            <a:r>
              <a:rPr lang="en-US" altLang="zh-TW" dirty="0" err="1"/>
              <a:t>HGT:stagger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HGT:coordinates</a:t>
            </a:r>
            <a:r>
              <a:rPr lang="en-US" altLang="zh-TW" dirty="0"/>
              <a:t> = "XLONG XLAT XTIME" ;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44B4AB-F32C-4388-A9DC-D1497440E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98" y="0"/>
            <a:ext cx="4113402" cy="34278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C00097-DF86-4CE8-AA60-4BF9BF0E6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802" y="3427834"/>
            <a:ext cx="4116198" cy="34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113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98E06-D358-45D2-9A99-EF30C9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 – Map Setting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B7D6FB-2EAA-430D-B7D9-7AD267BF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TRUELAT1 = 10.f ;</a:t>
            </a:r>
          </a:p>
          <a:p>
            <a:r>
              <a:rPr lang="en-US" altLang="zh-TW" dirty="0"/>
              <a:t>TRUELAT2 = 40.f ;</a:t>
            </a:r>
          </a:p>
          <a:p>
            <a:r>
              <a:rPr lang="en-US" altLang="zh-TW" dirty="0"/>
              <a:t>MOAD_CEN_LAT = 21.49418f ;</a:t>
            </a:r>
          </a:p>
          <a:p>
            <a:r>
              <a:rPr lang="en-US" altLang="zh-TW" dirty="0"/>
              <a:t>STAND_LON = 120.f ;</a:t>
            </a:r>
          </a:p>
          <a:p>
            <a:r>
              <a:rPr lang="en-US" altLang="zh-TW" dirty="0"/>
              <a:t>POLE_LAT = 90.f ;</a:t>
            </a:r>
          </a:p>
          <a:p>
            <a:r>
              <a:rPr lang="en-US" altLang="zh-TW" dirty="0"/>
              <a:t>POLE_LON = 0.f ;</a:t>
            </a:r>
          </a:p>
          <a:p>
            <a:r>
              <a:rPr lang="en-US" altLang="zh-TW" dirty="0"/>
              <a:t>MAP_PROJ = 1 ;</a:t>
            </a:r>
          </a:p>
          <a:p>
            <a:r>
              <a:rPr lang="en-US" altLang="zh-TW" dirty="0"/>
              <a:t>MAP_PROJ_CHAR = "Lambert Conformal" ;</a:t>
            </a:r>
          </a:p>
          <a:p>
            <a:r>
              <a:rPr lang="en-US" altLang="zh-TW" dirty="0"/>
              <a:t>MMINLU = "MODIFIED_IGBP_MODIS_NOAH" ;</a:t>
            </a:r>
          </a:p>
          <a:p>
            <a:r>
              <a:rPr lang="en-US" altLang="zh-TW" dirty="0"/>
              <a:t>NUM_LAND_CAT = 20 ;</a:t>
            </a:r>
          </a:p>
        </p:txBody>
      </p:sp>
    </p:spTree>
    <p:extLst>
      <p:ext uri="{BB962C8B-B14F-4D97-AF65-F5344CB8AC3E}">
        <p14:creationId xmlns:p14="http://schemas.microsoft.com/office/powerpoint/2010/main" val="1851055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98E06-D358-45D2-9A99-EF30C9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 - Map Setting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B7D6FB-2EAA-430D-B7D9-7AD267BF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zh-TW" dirty="0"/>
              <a:t>ISWATER = 17 ;</a:t>
            </a:r>
          </a:p>
          <a:p>
            <a:r>
              <a:rPr lang="en-US" altLang="zh-TW" dirty="0"/>
              <a:t>ISLAKE = -1 ;</a:t>
            </a:r>
          </a:p>
          <a:p>
            <a:r>
              <a:rPr lang="en-US" altLang="zh-TW" dirty="0"/>
              <a:t>ISICE = 15 ;</a:t>
            </a:r>
          </a:p>
          <a:p>
            <a:r>
              <a:rPr lang="en-US" altLang="zh-TW" dirty="0"/>
              <a:t>ISURBAN = 13 ;</a:t>
            </a:r>
          </a:p>
          <a:p>
            <a:r>
              <a:rPr lang="en-US" altLang="zh-TW" dirty="0"/>
              <a:t>ISOILWATER = 14 ;</a:t>
            </a:r>
          </a:p>
        </p:txBody>
      </p:sp>
    </p:spTree>
    <p:extLst>
      <p:ext uri="{BB962C8B-B14F-4D97-AF65-F5344CB8AC3E}">
        <p14:creationId xmlns:p14="http://schemas.microsoft.com/office/powerpoint/2010/main" val="1824107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98E06-D358-45D2-9A99-EF30C9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 - Map Setting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B7D6FB-2EAA-430D-B7D9-7AD267BF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WEST-EAST_PATCH_START_UNSTAG = 1 ;</a:t>
            </a:r>
          </a:p>
          <a:p>
            <a:r>
              <a:rPr lang="en-US" altLang="zh-TW" dirty="0"/>
              <a:t>WEST-EAST_PATCH_END_UNSTAG = 450 ;</a:t>
            </a:r>
          </a:p>
          <a:p>
            <a:r>
              <a:rPr lang="en-US" altLang="zh-TW" dirty="0"/>
              <a:t>WEST-EAST_PATCH_START_STAG = 1 ;</a:t>
            </a:r>
          </a:p>
          <a:p>
            <a:r>
              <a:rPr lang="en-US" altLang="zh-TW" dirty="0"/>
              <a:t>WEST-EAST_PATCH_END_STAG = 451 ;</a:t>
            </a:r>
          </a:p>
          <a:p>
            <a:r>
              <a:rPr lang="en-US" altLang="zh-TW" dirty="0"/>
              <a:t>SOUTH-NORTH_PATCH_START_UNSTAG = 1 ;</a:t>
            </a:r>
          </a:p>
          <a:p>
            <a:r>
              <a:rPr lang="en-US" altLang="zh-TW" dirty="0"/>
              <a:t>SOUTH-NORTH_PATCH_END_UNSTAG = 450 ;</a:t>
            </a:r>
          </a:p>
          <a:p>
            <a:r>
              <a:rPr lang="en-US" altLang="zh-TW" dirty="0"/>
              <a:t>SOUTH-NORTH_PATCH_START_STAG = 1 ;</a:t>
            </a:r>
          </a:p>
          <a:p>
            <a:r>
              <a:rPr lang="en-US" altLang="zh-TW" dirty="0"/>
              <a:t>SOUTH-NORTH_PATCH_END_STAG = 451 ;</a:t>
            </a:r>
          </a:p>
          <a:p>
            <a:r>
              <a:rPr lang="en-US" altLang="zh-TW" dirty="0"/>
              <a:t>BOTTOM-TOP_PATCH_START_UNSTAG = 1 ;</a:t>
            </a:r>
          </a:p>
          <a:p>
            <a:r>
              <a:rPr lang="en-US" altLang="zh-TW" dirty="0"/>
              <a:t>BOTTOM-TOP_PATCH_END_UNSTAG = 51 ;</a:t>
            </a:r>
          </a:p>
          <a:p>
            <a:r>
              <a:rPr lang="en-US" altLang="zh-TW" dirty="0"/>
              <a:t>BOTTOM-TOP_PATCH_START_STAG = 1 ;</a:t>
            </a:r>
          </a:p>
          <a:p>
            <a:r>
              <a:rPr lang="en-US" altLang="zh-TW" dirty="0"/>
              <a:t>BOTTOM-TOP_PATCH_END_STAG = 52 ;</a:t>
            </a:r>
          </a:p>
        </p:txBody>
      </p:sp>
    </p:spTree>
    <p:extLst>
      <p:ext uri="{BB962C8B-B14F-4D97-AF65-F5344CB8AC3E}">
        <p14:creationId xmlns:p14="http://schemas.microsoft.com/office/powerpoint/2010/main" val="13115421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SKEBS_ON = 0 ;</a:t>
            </a:r>
          </a:p>
          <a:p>
            <a:r>
              <a:rPr lang="en-US" altLang="zh-TW" dirty="0"/>
              <a:t>SPEC_BDY_FINAL_MU = 1 ;</a:t>
            </a:r>
          </a:p>
          <a:p>
            <a:r>
              <a:rPr lang="en-US" altLang="zh-TW" dirty="0"/>
              <a:t>USE_Q_DIABATIC = 0 ;</a:t>
            </a:r>
          </a:p>
          <a:p>
            <a:r>
              <a:rPr lang="en-US" altLang="zh-TW" dirty="0"/>
              <a:t>GRIDTYPE = "C" ;</a:t>
            </a:r>
          </a:p>
          <a:p>
            <a:r>
              <a:rPr lang="en-US" altLang="zh-TW" dirty="0"/>
              <a:t>DIFF_OPT = 1 ;</a:t>
            </a:r>
          </a:p>
          <a:p>
            <a:r>
              <a:rPr lang="en-US" altLang="zh-TW" dirty="0"/>
              <a:t>KM_OPT = 4 ;</a:t>
            </a:r>
          </a:p>
          <a:p>
            <a:r>
              <a:rPr lang="en-US" altLang="zh-TW" dirty="0"/>
              <a:t>DAMP_OPT = 3 ;</a:t>
            </a:r>
          </a:p>
          <a:p>
            <a:r>
              <a:rPr lang="en-US" altLang="zh-TW" dirty="0"/>
              <a:t>DAMPCOEF = 0.2f ;</a:t>
            </a:r>
          </a:p>
          <a:p>
            <a:r>
              <a:rPr lang="en-US" altLang="zh-TW" dirty="0"/>
              <a:t>KHDIF = 0.f ;</a:t>
            </a:r>
          </a:p>
          <a:p>
            <a:r>
              <a:rPr lang="en-US" altLang="zh-TW" dirty="0"/>
              <a:t>KVDIF = 0.f ;</a:t>
            </a:r>
          </a:p>
        </p:txBody>
      </p:sp>
    </p:spTree>
    <p:extLst>
      <p:ext uri="{BB962C8B-B14F-4D97-AF65-F5344CB8AC3E}">
        <p14:creationId xmlns:p14="http://schemas.microsoft.com/office/powerpoint/2010/main" val="2186049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MP_PHYSICS = 7 ;</a:t>
            </a:r>
          </a:p>
          <a:p>
            <a:r>
              <a:rPr lang="en-US" altLang="zh-TW" dirty="0"/>
              <a:t>RA_LW_PHYSICS = 4 ;</a:t>
            </a:r>
          </a:p>
          <a:p>
            <a:r>
              <a:rPr lang="en-US" altLang="zh-TW" dirty="0"/>
              <a:t>RA_SW_PHYSICS = 4 ;</a:t>
            </a:r>
          </a:p>
          <a:p>
            <a:r>
              <a:rPr lang="en-US" altLang="zh-TW" dirty="0"/>
              <a:t>SF_SFCLAY_PHYSICS = 91 ;</a:t>
            </a:r>
          </a:p>
          <a:p>
            <a:r>
              <a:rPr lang="en-US" altLang="zh-TW" dirty="0"/>
              <a:t>SF_SURFACE_PHYSICS = 2 ;</a:t>
            </a:r>
          </a:p>
          <a:p>
            <a:r>
              <a:rPr lang="en-US" altLang="zh-TW" dirty="0"/>
              <a:t>BL_PBL_PHYSICS = 1 ;</a:t>
            </a:r>
          </a:p>
          <a:p>
            <a:r>
              <a:rPr lang="en-US" altLang="zh-TW" dirty="0"/>
              <a:t>CU_PHYSICS = 0 ;</a:t>
            </a:r>
          </a:p>
          <a:p>
            <a:r>
              <a:rPr lang="en-US" altLang="zh-TW" dirty="0"/>
              <a:t>SF_LAKE_PHYSICS = 0 ;</a:t>
            </a:r>
          </a:p>
          <a:p>
            <a:r>
              <a:rPr lang="en-US" altLang="zh-TW" dirty="0"/>
              <a:t>SURFACE_INPUT_SOURCE = 1 ;</a:t>
            </a:r>
          </a:p>
          <a:p>
            <a:r>
              <a:rPr lang="en-US" altLang="zh-TW" dirty="0"/>
              <a:t>SST_UPDATE = 0 ;</a:t>
            </a:r>
          </a:p>
        </p:txBody>
      </p:sp>
    </p:spTree>
    <p:extLst>
      <p:ext uri="{BB962C8B-B14F-4D97-AF65-F5344CB8AC3E}">
        <p14:creationId xmlns:p14="http://schemas.microsoft.com/office/powerpoint/2010/main" val="765156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98E06-D358-45D2-9A99-EF30C9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B7D6FB-2EAA-430D-B7D9-7AD267BF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GRID_FDDA = 0 ;</a:t>
            </a:r>
          </a:p>
          <a:p>
            <a:r>
              <a:rPr lang="en-US" altLang="zh-TW" dirty="0"/>
              <a:t>GFDDA_INTERVAL_M = 0 ;</a:t>
            </a:r>
          </a:p>
          <a:p>
            <a:r>
              <a:rPr lang="en-US" altLang="zh-TW" dirty="0"/>
              <a:t>GFDDA_END_H = 0 ;</a:t>
            </a:r>
          </a:p>
          <a:p>
            <a:r>
              <a:rPr lang="en-US" altLang="zh-TW" dirty="0"/>
              <a:t>GRID_SFDDA = 0 ;</a:t>
            </a:r>
          </a:p>
          <a:p>
            <a:r>
              <a:rPr lang="en-US" altLang="zh-TW" dirty="0"/>
              <a:t>SGFDDA_INTERVAL_M = 0 ;</a:t>
            </a:r>
          </a:p>
          <a:p>
            <a:r>
              <a:rPr lang="en-US" altLang="zh-TW" dirty="0"/>
              <a:t>SGFDDA_END_H = 0 ;</a:t>
            </a:r>
          </a:p>
          <a:p>
            <a:r>
              <a:rPr lang="en-US" altLang="zh-TW" dirty="0"/>
              <a:t>HYPSOMETRIC_OPT = 2 ;</a:t>
            </a:r>
          </a:p>
          <a:p>
            <a:r>
              <a:rPr lang="en-US" altLang="zh-TW" dirty="0"/>
              <a:t>USE_THETA_M = 0 ;</a:t>
            </a:r>
          </a:p>
          <a:p>
            <a:r>
              <a:rPr lang="en-US" altLang="zh-TW" dirty="0"/>
              <a:t>SF_URBAN_PHYSICS = 0 ;</a:t>
            </a:r>
          </a:p>
          <a:p>
            <a:r>
              <a:rPr lang="en-US" altLang="zh-TW" dirty="0"/>
              <a:t>SHCU_PHYSICS = 0 ;</a:t>
            </a:r>
          </a:p>
        </p:txBody>
      </p:sp>
    </p:spTree>
    <p:extLst>
      <p:ext uri="{BB962C8B-B14F-4D97-AF65-F5344CB8AC3E}">
        <p14:creationId xmlns:p14="http://schemas.microsoft.com/office/powerpoint/2010/main" val="862127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98E06-D358-45D2-9A99-EF30C9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B7D6FB-2EAA-430D-B7D9-7AD267BF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MFSHCONV = 0 ;</a:t>
            </a:r>
          </a:p>
          <a:p>
            <a:r>
              <a:rPr lang="en-US" altLang="zh-TW" dirty="0"/>
              <a:t>FEEDBACK = 0 ;</a:t>
            </a:r>
          </a:p>
          <a:p>
            <a:r>
              <a:rPr lang="en-US" altLang="zh-TW" dirty="0"/>
              <a:t>SMOOTH_OPTION = 0 ;</a:t>
            </a:r>
          </a:p>
          <a:p>
            <a:r>
              <a:rPr lang="en-US" altLang="zh-TW" dirty="0"/>
              <a:t>SWRAD_SCAT = 1.f ;</a:t>
            </a:r>
          </a:p>
          <a:p>
            <a:r>
              <a:rPr lang="en-US" altLang="zh-TW" dirty="0"/>
              <a:t>W_DAMPING = 1 ;</a:t>
            </a:r>
          </a:p>
          <a:p>
            <a:r>
              <a:rPr lang="en-US" altLang="zh-TW" dirty="0"/>
              <a:t>DT = 6.f ;</a:t>
            </a:r>
          </a:p>
          <a:p>
            <a:r>
              <a:rPr lang="en-US" altLang="zh-TW" dirty="0"/>
              <a:t>RADT = 30.f ;</a:t>
            </a:r>
          </a:p>
          <a:p>
            <a:r>
              <a:rPr lang="en-US" altLang="zh-TW" dirty="0"/>
              <a:t>BLDT = 0.f ;</a:t>
            </a:r>
          </a:p>
          <a:p>
            <a:r>
              <a:rPr lang="en-US" altLang="zh-TW" dirty="0"/>
              <a:t>CUDT = 0.f ;</a:t>
            </a:r>
          </a:p>
          <a:p>
            <a:r>
              <a:rPr lang="en-US" altLang="zh-TW" dirty="0"/>
              <a:t>AER_OPT = 0 ;</a:t>
            </a:r>
          </a:p>
          <a:p>
            <a:r>
              <a:rPr lang="en-US" altLang="zh-TW" dirty="0"/>
              <a:t>SWINT_OPT = 1 ;</a:t>
            </a:r>
          </a:p>
        </p:txBody>
      </p:sp>
    </p:spTree>
    <p:extLst>
      <p:ext uri="{BB962C8B-B14F-4D97-AF65-F5344CB8AC3E}">
        <p14:creationId xmlns:p14="http://schemas.microsoft.com/office/powerpoint/2010/main" val="1535208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98E06-D358-45D2-9A99-EF30C9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B7D6FB-2EAA-430D-B7D9-7AD267BF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zh-TW" dirty="0"/>
              <a:t>AER_TYPE = 1 ;</a:t>
            </a:r>
          </a:p>
          <a:p>
            <a:r>
              <a:rPr lang="en-US" altLang="zh-TW" dirty="0"/>
              <a:t>AER_AOD550_OPT = 1 ;</a:t>
            </a:r>
          </a:p>
          <a:p>
            <a:r>
              <a:rPr lang="en-US" altLang="zh-TW" dirty="0"/>
              <a:t>AER_ANGEXP_OPT = 1 ;</a:t>
            </a:r>
          </a:p>
          <a:p>
            <a:r>
              <a:rPr lang="en-US" altLang="zh-TW" dirty="0"/>
              <a:t>AER_SSA_OPT = 1 ;</a:t>
            </a:r>
          </a:p>
          <a:p>
            <a:r>
              <a:rPr lang="en-US" altLang="zh-TW" dirty="0"/>
              <a:t>AER_ASY_OPT = 1 ;</a:t>
            </a:r>
          </a:p>
          <a:p>
            <a:r>
              <a:rPr lang="en-US" altLang="zh-TW" dirty="0"/>
              <a:t>AER_AOD550_VAL = 0.12f ;</a:t>
            </a:r>
          </a:p>
          <a:p>
            <a:r>
              <a:rPr lang="en-US" altLang="zh-TW" dirty="0"/>
              <a:t>AER_ANGEXP_VAL = 1.3f ;</a:t>
            </a:r>
          </a:p>
          <a:p>
            <a:r>
              <a:rPr lang="en-US" altLang="zh-TW" dirty="0"/>
              <a:t>AER_SSA_VAL = 1.401298e-45f ;</a:t>
            </a:r>
          </a:p>
          <a:p>
            <a:r>
              <a:rPr lang="en-US" altLang="zh-TW" dirty="0"/>
              <a:t>AER_ASY_VAL = 1.401298e-45f ;</a:t>
            </a:r>
          </a:p>
        </p:txBody>
      </p:sp>
    </p:spTree>
    <p:extLst>
      <p:ext uri="{BB962C8B-B14F-4D97-AF65-F5344CB8AC3E}">
        <p14:creationId xmlns:p14="http://schemas.microsoft.com/office/powerpoint/2010/main" val="14236912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98E06-D358-45D2-9A99-EF30C9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B7D6FB-2EAA-430D-B7D9-7AD267BF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MOIST_ADV_OPT = 1 ;</a:t>
            </a:r>
          </a:p>
          <a:p>
            <a:r>
              <a:rPr lang="en-US" altLang="zh-TW" dirty="0"/>
              <a:t>SCALAR_ADV_OPT = 0 ;</a:t>
            </a:r>
          </a:p>
          <a:p>
            <a:r>
              <a:rPr lang="en-US" altLang="zh-TW" dirty="0"/>
              <a:t>TKE_ADV_OPT = 1 ;</a:t>
            </a:r>
          </a:p>
          <a:p>
            <a:r>
              <a:rPr lang="en-US" altLang="zh-TW" dirty="0"/>
              <a:t>DIFF_6TH_OPT = 0 ;</a:t>
            </a:r>
          </a:p>
          <a:p>
            <a:r>
              <a:rPr lang="en-US" altLang="zh-TW" dirty="0"/>
              <a:t>DIFF_6TH_FACTOR = 0.12f ;</a:t>
            </a:r>
          </a:p>
          <a:p>
            <a:r>
              <a:rPr lang="en-US" altLang="zh-TW" dirty="0"/>
              <a:t>OBS_NUDGE_OPT = 0 ;</a:t>
            </a:r>
          </a:p>
          <a:p>
            <a:r>
              <a:rPr lang="en-US" altLang="zh-TW" dirty="0"/>
              <a:t>BUCKET_MM = -1.f ;</a:t>
            </a:r>
          </a:p>
          <a:p>
            <a:r>
              <a:rPr lang="en-US" altLang="zh-TW" dirty="0"/>
              <a:t>BUCKET_J = -1.f ;</a:t>
            </a:r>
          </a:p>
          <a:p>
            <a:r>
              <a:rPr lang="en-US" altLang="zh-TW" dirty="0"/>
              <a:t>PREC_ACC_DT = 0.f ;</a:t>
            </a:r>
          </a:p>
          <a:p>
            <a:r>
              <a:rPr lang="en-US" altLang="zh-TW" dirty="0"/>
              <a:t>SF_OCEAN_PHYSICS = 0 ;</a:t>
            </a:r>
          </a:p>
        </p:txBody>
      </p:sp>
    </p:spTree>
    <p:extLst>
      <p:ext uri="{BB962C8B-B14F-4D97-AF65-F5344CB8AC3E}">
        <p14:creationId xmlns:p14="http://schemas.microsoft.com/office/powerpoint/2010/main" val="1065565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98E06-D358-45D2-9A99-EF30C9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B7D6FB-2EAA-430D-B7D9-7AD267BF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ISFTCFLX = 0 ;</a:t>
            </a:r>
          </a:p>
          <a:p>
            <a:r>
              <a:rPr lang="en-US" altLang="zh-TW" dirty="0"/>
              <a:t>ISHALLOW = 0 ;</a:t>
            </a:r>
          </a:p>
          <a:p>
            <a:r>
              <a:rPr lang="en-US" altLang="zh-TW" dirty="0"/>
              <a:t>ISFFLX = 1 ;</a:t>
            </a:r>
          </a:p>
          <a:p>
            <a:r>
              <a:rPr lang="en-US" altLang="zh-TW" dirty="0"/>
              <a:t>ICLOUD = 1 ;</a:t>
            </a:r>
          </a:p>
          <a:p>
            <a:r>
              <a:rPr lang="en-US" altLang="zh-TW" dirty="0"/>
              <a:t>ICLOUD_CU = 0 ;</a:t>
            </a:r>
          </a:p>
          <a:p>
            <a:r>
              <a:rPr lang="en-US" altLang="zh-TW" dirty="0"/>
              <a:t>TRACER_PBLMIX = 1 ;</a:t>
            </a:r>
          </a:p>
          <a:p>
            <a:r>
              <a:rPr lang="en-US" altLang="zh-TW" dirty="0"/>
              <a:t>SCALAR_PBLMIX = 0 ;</a:t>
            </a:r>
          </a:p>
          <a:p>
            <a:r>
              <a:rPr lang="en-US" altLang="zh-TW" dirty="0"/>
              <a:t>YSU_TOPDOWN_PBLMIX = 1 ;</a:t>
            </a:r>
          </a:p>
          <a:p>
            <a:r>
              <a:rPr lang="en-US" altLang="zh-TW" dirty="0"/>
              <a:t>GRAV_SETTLING = 0 ;</a:t>
            </a:r>
          </a:p>
          <a:p>
            <a:r>
              <a:rPr lang="en-US" altLang="zh-TW" dirty="0"/>
              <a:t>DFI_OPT = 0 ;</a:t>
            </a:r>
          </a:p>
          <a:p>
            <a:r>
              <a:rPr lang="en-US" altLang="zh-TW" dirty="0"/>
              <a:t>SIMULATION_INITIALIZATION_TYPE = "REAL-DATA CASE" ;</a:t>
            </a:r>
          </a:p>
        </p:txBody>
      </p:sp>
    </p:spTree>
    <p:extLst>
      <p:ext uri="{BB962C8B-B14F-4D97-AF65-F5344CB8AC3E}">
        <p14:creationId xmlns:p14="http://schemas.microsoft.com/office/powerpoint/2010/main" val="11864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(Grid)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float ZNU(Time, </a:t>
            </a:r>
            <a:r>
              <a:rPr lang="en-US" altLang="zh-TW" dirty="0" err="1"/>
              <a:t>bottom_top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ZNU:FieldType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ZNU:MemoryOrder</a:t>
            </a:r>
            <a:r>
              <a:rPr lang="en-US" altLang="zh-TW" dirty="0"/>
              <a:t> = "Z  " ;</a:t>
            </a:r>
          </a:p>
          <a:p>
            <a:pPr lvl="1"/>
            <a:r>
              <a:rPr lang="en-US" altLang="zh-TW" dirty="0" err="1"/>
              <a:t>ZNU:description</a:t>
            </a:r>
            <a:r>
              <a:rPr lang="en-US" altLang="zh-TW" dirty="0"/>
              <a:t> = "eta values on half (mass) levels" ;</a:t>
            </a:r>
          </a:p>
          <a:p>
            <a:pPr lvl="1"/>
            <a:r>
              <a:rPr lang="en-US" altLang="zh-TW" dirty="0" err="1"/>
              <a:t>ZNU:units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ZNU:stagger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ZNW(Time, </a:t>
            </a:r>
            <a:r>
              <a:rPr lang="en-US" altLang="zh-TW" dirty="0" err="1"/>
              <a:t>bottom_top_stag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ZNW:FieldType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ZNW:MemoryOrder</a:t>
            </a:r>
            <a:r>
              <a:rPr lang="en-US" altLang="zh-TW" dirty="0"/>
              <a:t> = "Z  " ;</a:t>
            </a:r>
          </a:p>
          <a:p>
            <a:pPr lvl="1"/>
            <a:r>
              <a:rPr lang="en-US" altLang="zh-TW" dirty="0" err="1"/>
              <a:t>ZNW:description</a:t>
            </a:r>
            <a:r>
              <a:rPr lang="en-US" altLang="zh-TW" dirty="0"/>
              <a:t> = "eta values on full (w) levels" ;</a:t>
            </a:r>
          </a:p>
          <a:p>
            <a:pPr lvl="1"/>
            <a:r>
              <a:rPr lang="en-US" altLang="zh-TW" dirty="0" err="1"/>
              <a:t>ZNW:units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ZNW:stagger</a:t>
            </a:r>
            <a:r>
              <a:rPr lang="en-US" altLang="zh-TW" dirty="0"/>
              <a:t> = "Z" ;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97A74B-8162-434A-8E01-D9CD15517EF5}"/>
              </a:ext>
            </a:extLst>
          </p:cNvPr>
          <p:cNvSpPr/>
          <p:nvPr/>
        </p:nvSpPr>
        <p:spPr>
          <a:xfrm>
            <a:off x="6669248" y="3844676"/>
            <a:ext cx="5452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 0.9965, 0.992, 0.9865, 0.9795, 0.971, 0.961, 0.9495, 0.9365, 0.9216, 0.905, 0.887, 0.8675, 0.8465, 0.824, 0.7995, 0.773, 0.745, 0.715, 0.683, 0.65, 0.616, 0.581, 0.546, 0.5115, 0.4775, 0.4445, 0.413, 0.3835, 0.3558, 0.3299, 0.3057, 0.2831, 0.262, 0.2422, 0.2235, 0.2058, 0.1892, 0.1735, 0.1585, 0.1442, 0.1306, 0.1177, 0.1055, 0.094, 0.0828, 0.0719, 0.061, 0.05, 0.038, 0.021, 0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BAE8F2-69C3-4072-96FE-26AAFCA810D6}"/>
              </a:ext>
            </a:extLst>
          </p:cNvPr>
          <p:cNvSpPr/>
          <p:nvPr/>
        </p:nvSpPr>
        <p:spPr>
          <a:xfrm>
            <a:off x="5914238" y="1690688"/>
            <a:ext cx="6207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0.99825, 0.99425, 0.98925, 0.98300004, 0.97525, 0.966, 0.95525,  0.943, 0.92904997, 0.9133, 0.896, 0.87725, 0.857, 0.83525, 0.81175, 0.78625, 0.759, 0.73, 0.699, 0.6665, 0.633, 0.5985, 0.5635, 0.52875, 0.49449998, 0.461, 0.42874998, 0.39824998, 0.36965, 0.34285, 0.3178, 0.2944, 0.27255, 0.2521, 0.23285, 0.21465, 0.19749999, 0.18135, 0.16600001, 0.15134999, 0.1374, 0.12415001, 0.1116, 0.09975, 0.0884, 0.07735001, 0.06645, 0.0555, 0.044, 0.0295, 0.0105</a:t>
            </a:r>
          </a:p>
        </p:txBody>
      </p:sp>
    </p:spTree>
    <p:extLst>
      <p:ext uri="{BB962C8B-B14F-4D97-AF65-F5344CB8AC3E}">
        <p14:creationId xmlns:p14="http://schemas.microsoft.com/office/powerpoint/2010/main" val="1094904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A738E-F8C0-4F62-9C8A-4856201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(Grid)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0DA6-D0BC-4D38-A01D-C7E294F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float DN(Time, </a:t>
            </a:r>
            <a:r>
              <a:rPr lang="en-US" altLang="zh-TW" dirty="0" err="1"/>
              <a:t>bottom_top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DN:FieldType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DN:MemoryOrder</a:t>
            </a:r>
            <a:r>
              <a:rPr lang="en-US" altLang="zh-TW" dirty="0"/>
              <a:t> = "Z  " ;</a:t>
            </a:r>
          </a:p>
          <a:p>
            <a:pPr lvl="1"/>
            <a:r>
              <a:rPr lang="en-US" altLang="zh-TW" dirty="0" err="1"/>
              <a:t>DN:description</a:t>
            </a:r>
            <a:r>
              <a:rPr lang="en-US" altLang="zh-TW" dirty="0"/>
              <a:t> = "d(eta) values between half (mass) levels" ;</a:t>
            </a:r>
          </a:p>
          <a:p>
            <a:pPr lvl="1"/>
            <a:r>
              <a:rPr lang="en-US" altLang="zh-TW" dirty="0" err="1"/>
              <a:t>DN:units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DN:stagger</a:t>
            </a:r>
            <a:r>
              <a:rPr lang="en-US" altLang="zh-TW" dirty="0"/>
              <a:t> = "" ;</a:t>
            </a:r>
          </a:p>
          <a:p>
            <a:r>
              <a:rPr lang="en-US" altLang="zh-TW" dirty="0"/>
              <a:t>float DNW(Time, </a:t>
            </a:r>
            <a:r>
              <a:rPr lang="en-US" altLang="zh-TW" dirty="0" err="1"/>
              <a:t>bottom_top</a:t>
            </a:r>
            <a:r>
              <a:rPr lang="en-US" altLang="zh-TW" dirty="0"/>
              <a:t>) ;</a:t>
            </a:r>
          </a:p>
          <a:p>
            <a:pPr lvl="1"/>
            <a:r>
              <a:rPr lang="en-US" altLang="zh-TW" dirty="0" err="1"/>
              <a:t>DNW:FieldType</a:t>
            </a:r>
            <a:r>
              <a:rPr lang="en-US" altLang="zh-TW" dirty="0"/>
              <a:t> = 104 ;</a:t>
            </a:r>
          </a:p>
          <a:p>
            <a:pPr lvl="1"/>
            <a:r>
              <a:rPr lang="en-US" altLang="zh-TW" dirty="0" err="1"/>
              <a:t>DNW:MemoryOrder</a:t>
            </a:r>
            <a:r>
              <a:rPr lang="en-US" altLang="zh-TW" dirty="0"/>
              <a:t> = "Z  " ;</a:t>
            </a:r>
          </a:p>
          <a:p>
            <a:pPr lvl="1"/>
            <a:r>
              <a:rPr lang="en-US" altLang="zh-TW" dirty="0" err="1"/>
              <a:t>DNW:description</a:t>
            </a:r>
            <a:r>
              <a:rPr lang="en-US" altLang="zh-TW" dirty="0"/>
              <a:t> = "d(eta) values between full (w) levels" ;</a:t>
            </a:r>
          </a:p>
          <a:p>
            <a:pPr lvl="1"/>
            <a:r>
              <a:rPr lang="en-US" altLang="zh-TW" dirty="0" err="1"/>
              <a:t>DNW:units</a:t>
            </a:r>
            <a:r>
              <a:rPr lang="en-US" altLang="zh-TW" dirty="0"/>
              <a:t> = "" ;</a:t>
            </a:r>
          </a:p>
          <a:p>
            <a:pPr lvl="1"/>
            <a:r>
              <a:rPr lang="en-US" altLang="zh-TW" dirty="0" err="1"/>
              <a:t>DNW:stagger</a:t>
            </a:r>
            <a:r>
              <a:rPr lang="en-US" altLang="zh-TW" dirty="0"/>
              <a:t> = "" ;</a:t>
            </a:r>
          </a:p>
        </p:txBody>
      </p:sp>
    </p:spTree>
    <p:extLst>
      <p:ext uri="{BB962C8B-B14F-4D97-AF65-F5344CB8AC3E}">
        <p14:creationId xmlns:p14="http://schemas.microsoft.com/office/powerpoint/2010/main" val="355507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16411</TotalTime>
  <Words>9818</Words>
  <Application>Microsoft Office PowerPoint</Application>
  <PresentationFormat>寬螢幕</PresentationFormat>
  <Paragraphs>1080</Paragraphs>
  <Slides>79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3" baseType="lpstr">
      <vt:lpstr>微軟正黑體</vt:lpstr>
      <vt:lpstr>Arial</vt:lpstr>
      <vt:lpstr>Consolas</vt:lpstr>
      <vt:lpstr>Office 佈景主題</vt:lpstr>
      <vt:lpstr>RWRF 產品資訊</vt:lpstr>
      <vt:lpstr>Header</vt:lpstr>
      <vt:lpstr>Variables -  Grid</vt:lpstr>
      <vt:lpstr>Variables (Grid)</vt:lpstr>
      <vt:lpstr>Variables (Grid)</vt:lpstr>
      <vt:lpstr>Variables (Grid)</vt:lpstr>
      <vt:lpstr>Variables (Grid)</vt:lpstr>
      <vt:lpstr>Variables (Grid)</vt:lpstr>
      <vt:lpstr>Variables (Grid)</vt:lpstr>
      <vt:lpstr>Variables (Grid)</vt:lpstr>
      <vt:lpstr>Variables (Grid)</vt:lpstr>
      <vt:lpstr>Variables (Grid)</vt:lpstr>
      <vt:lpstr>Variables (Grid)</vt:lpstr>
      <vt:lpstr>Variables -  Ground, Column</vt:lpstr>
      <vt:lpstr>Variables (Ground)</vt:lpstr>
      <vt:lpstr>Variables (Ground)</vt:lpstr>
      <vt:lpstr>Variables (Ground)</vt:lpstr>
      <vt:lpstr>Variables (Ground)</vt:lpstr>
      <vt:lpstr>Variables (Ground)</vt:lpstr>
      <vt:lpstr>Variables (Ground)</vt:lpstr>
      <vt:lpstr>Variables (Map Scale Factor)</vt:lpstr>
      <vt:lpstr>Variables (Map Scale Factor)</vt:lpstr>
      <vt:lpstr>Variables (Map Scale Factor)</vt:lpstr>
      <vt:lpstr>Variables (Map Scale Factor)</vt:lpstr>
      <vt:lpstr>Variables (Ground)</vt:lpstr>
      <vt:lpstr>Variables (Ground)</vt:lpstr>
      <vt:lpstr>Variables (Ground)</vt:lpstr>
      <vt:lpstr>Variables (Ground)</vt:lpstr>
      <vt:lpstr>Variables (Column)</vt:lpstr>
      <vt:lpstr>Variables (Column)</vt:lpstr>
      <vt:lpstr>Variables (Runoff)</vt:lpstr>
      <vt:lpstr>Variables (Mask)</vt:lpstr>
      <vt:lpstr>Variables -  Flux</vt:lpstr>
      <vt:lpstr>Variables (Flux)</vt:lpstr>
      <vt:lpstr>Variables (Flux)</vt:lpstr>
      <vt:lpstr>Variables (Flux)</vt:lpstr>
      <vt:lpstr>Variables (Ground)</vt:lpstr>
      <vt:lpstr>Variables (Ground)</vt:lpstr>
      <vt:lpstr>Variables (Flux)</vt:lpstr>
      <vt:lpstr>Variables (Flux)</vt:lpstr>
      <vt:lpstr>Variables -  Upper Air</vt:lpstr>
      <vt:lpstr>Variables (Upper Air - Wind)</vt:lpstr>
      <vt:lpstr>Variables (Upper Air)</vt:lpstr>
      <vt:lpstr>Variables (Upper Air - P)</vt:lpstr>
      <vt:lpstr>Variables (Upper Air - Q)</vt:lpstr>
      <vt:lpstr>Variables (Upper Air - Q)</vt:lpstr>
      <vt:lpstr>After calculation (Upper Air - From Q)</vt:lpstr>
      <vt:lpstr>Output (Upper Air - From Q)</vt:lpstr>
      <vt:lpstr>Variables (Upper Air)</vt:lpstr>
      <vt:lpstr>Variables -  Soil</vt:lpstr>
      <vt:lpstr>Variables (Soil)</vt:lpstr>
      <vt:lpstr>Variables (Soil)</vt:lpstr>
      <vt:lpstr>Variables (Soil)</vt:lpstr>
      <vt:lpstr>Variables (Soil)</vt:lpstr>
      <vt:lpstr>Variables -  Constant</vt:lpstr>
      <vt:lpstr>Variables (SCM Ideal)</vt:lpstr>
      <vt:lpstr>Variables (SCM Ideal)</vt:lpstr>
      <vt:lpstr>Variables (Constants)</vt:lpstr>
      <vt:lpstr>Variables (Constants)</vt:lpstr>
      <vt:lpstr>Variables (Constants)</vt:lpstr>
      <vt:lpstr>Variables (Constants)</vt:lpstr>
      <vt:lpstr>Variables (Base State)</vt:lpstr>
      <vt:lpstr>Variables (Base State)</vt:lpstr>
      <vt:lpstr>Variables (Base State)</vt:lpstr>
      <vt:lpstr>Variables (Base State)</vt:lpstr>
      <vt:lpstr>Global Attributes</vt:lpstr>
      <vt:lpstr>Global Attributes - Title</vt:lpstr>
      <vt:lpstr>Global Attributes - Time</vt:lpstr>
      <vt:lpstr>Global Attributes – Map Setting</vt:lpstr>
      <vt:lpstr>Global Attributes – Map Setting</vt:lpstr>
      <vt:lpstr>Global Attributes - Map Setting</vt:lpstr>
      <vt:lpstr>Global Attributes - Map Setting</vt:lpstr>
      <vt:lpstr>Global Attributes</vt:lpstr>
      <vt:lpstr>Global Attributes</vt:lpstr>
      <vt:lpstr>Global Attributes</vt:lpstr>
      <vt:lpstr>Global Attributes</vt:lpstr>
      <vt:lpstr>Global Attributes</vt:lpstr>
      <vt:lpstr>Global Attributes</vt:lpstr>
      <vt:lpstr>Global Attributes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RWRF 產品資訊</dc:title>
  <dc:creator>weijhih</dc:creator>
  <cp:lastModifiedBy>陳威志</cp:lastModifiedBy>
  <cp:revision>55</cp:revision>
  <dcterms:created xsi:type="dcterms:W3CDTF">2023-06-05T02:05:22Z</dcterms:created>
  <dcterms:modified xsi:type="dcterms:W3CDTF">2023-07-28T03:22:11Z</dcterms:modified>
</cp:coreProperties>
</file>